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752" r:id="rId4"/>
  </p:sldMasterIdLst>
  <p:notesMasterIdLst>
    <p:notesMasterId r:id="rId11"/>
  </p:notesMasterIdLst>
  <p:handoutMasterIdLst>
    <p:handoutMasterId r:id="rId12"/>
  </p:handoutMasterIdLst>
  <p:sldIdLst>
    <p:sldId id="257" r:id="rId5"/>
    <p:sldId id="288" r:id="rId6"/>
    <p:sldId id="290" r:id="rId7"/>
    <p:sldId id="291" r:id="rId8"/>
    <p:sldId id="292" r:id="rId9"/>
    <p:sldId id="293" r:id="rId10"/>
  </p:sldIdLst>
  <p:sldSz cx="6858000" cy="9907588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865" userDrawn="1">
          <p15:clr>
            <a:srgbClr val="A4A3A4"/>
          </p15:clr>
        </p15:guide>
        <p15:guide id="2" pos="1480" userDrawn="1">
          <p15:clr>
            <a:srgbClr val="A4A3A4"/>
          </p15:clr>
        </p15:guide>
        <p15:guide id="3" pos="255" userDrawn="1">
          <p15:clr>
            <a:srgbClr val="A4A3A4"/>
          </p15:clr>
        </p15:guide>
        <p15:guide id="4" orient="horz" pos="4481" userDrawn="1">
          <p15:clr>
            <a:srgbClr val="A4A3A4"/>
          </p15:clr>
        </p15:guide>
        <p15:guide id="5" orient="horz" pos="157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F0F230E-2ACD-53B5-2D76-B8FCCED45FE9}" name="David Lucas" initials="DL" userId="S::david.lucas@digitalworkplacegroup.com::beb319ae-4494-43a0-98ff-04d0419dd4bf" providerId="AD"/>
  <p188:author id="{D1166916-2C0A-6081-26F1-E2B9DAC71DEC}" name="Elizabeth Marsh" initials="EM" userId="S::elizabeth.marsh@digitalworkplacegroup.com::779697ca-996b-49c5-bbf7-88ccffce2998" providerId="AD"/>
  <p188:author id="{93A7F14F-E8EF-9475-F7FE-47FB2F2F7C60}" name="Mirsad Capric" initials="" userId="S::mirsad.capric@digitalworkplacegroup.com::2801c0c4-14cd-4120-a0ef-c7e0d4a2be60" providerId="AD"/>
  <p188:author id="{C50FD18D-13B3-2761-EFDB-AE0F6AB66B73}" name="Helen Day" initials="HD" userId="S::helen.day@digitalworkplacegroup.com::b6db9945-25e3-4e75-8cbf-e1fe03533321" providerId="AD"/>
  <p188:author id="{891EE6AC-5048-9A9F-1E55-D1922185D1B9}" name="David Lucas" initials="DL" userId="S::David.Lucas@digitalworkplacegroup.com::beb319ae-4494-43a0-98ff-04d0419dd4bf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vid Lucas" initials="DL" lastIdx="16" clrIdx="0">
    <p:extLst>
      <p:ext uri="{19B8F6BF-5375-455C-9EA6-DF929625EA0E}">
        <p15:presenceInfo xmlns:p15="http://schemas.microsoft.com/office/powerpoint/2012/main" userId="S::david.lucas@digitalworkplacegroup.com::beb319ae-4494-43a0-98ff-04d0419dd4bf" providerId="AD"/>
      </p:ext>
    </p:extLst>
  </p:cmAuthor>
  <p:cmAuthor id="2" name="Kimberley Morrison" initials="KM" lastIdx="1" clrIdx="1">
    <p:extLst>
      <p:ext uri="{19B8F6BF-5375-455C-9EA6-DF929625EA0E}">
        <p15:presenceInfo xmlns:p15="http://schemas.microsoft.com/office/powerpoint/2012/main" userId="S::kimberley.morrison@digitalworkplacegroup.com::b81cd602-8683-459e-ac6f-38c85e15e18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9C9"/>
    <a:srgbClr val="FAE6CE"/>
    <a:srgbClr val="2F9E37"/>
    <a:srgbClr val="CAF7AD"/>
    <a:srgbClr val="BB529A"/>
    <a:srgbClr val="DE8115"/>
    <a:srgbClr val="F3CBEB"/>
    <a:srgbClr val="17A5DE"/>
    <a:srgbClr val="1D5124"/>
    <a:srgbClr val="B13B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EC57956-7578-5C47-AF47-3CBF6279A262}" v="794" dt="2026-03-24T12:40:51.86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–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0A1B5D5-9B99-4C35-A422-299274C87663}" styleName="Medium Style 1 –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Medium Style 1 –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5FD0F851-EC5A-4D38-B0AD-8093EC10F338}" styleName="Light Style 1 –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–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/>
    <p:restoredTop sz="94626"/>
  </p:normalViewPr>
  <p:slideViewPr>
    <p:cSldViewPr snapToGrid="0">
      <p:cViewPr>
        <p:scale>
          <a:sx n="130" d="100"/>
          <a:sy n="130" d="100"/>
        </p:scale>
        <p:origin x="848" y="-3344"/>
      </p:cViewPr>
      <p:guideLst>
        <p:guide orient="horz" pos="5865"/>
        <p:guide pos="1480"/>
        <p:guide pos="255"/>
        <p:guide orient="horz" pos="4481"/>
        <p:guide orient="horz" pos="157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0" d="100"/>
          <a:sy n="80" d="100"/>
        </p:scale>
        <p:origin x="3936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51605EC-B459-244E-BBB4-A8A80EC5CE1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1727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48467B-3A1D-844B-ABD7-1562322673F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1"/>
            <a:ext cx="3169920" cy="481727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8EB6B470-8AF9-CE41-A8EC-C8ED9E550330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FD7142-C36D-5145-844C-EB2923E9649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F89D23-FD7D-E840-9B96-C0C2CA78930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869B8A92-E4DD-1C43-97E2-E823024195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80968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1727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1727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5ED903BF-E11E-0C48-9A6C-4FB3E3AF0A58}" type="datetimeFigureOut">
              <a:rPr lang="en-GB" smtClean="0"/>
              <a:t>24/03/2026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36825" y="1201738"/>
            <a:ext cx="2241550" cy="3238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4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BAA64BA0-89D5-154F-A319-860E8064BDC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1428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A64BA0-89D5-154F-A319-860E8064BDC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95414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A64BA0-89D5-154F-A319-860E8064BDC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01451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513B03C9-2C0D-8DF4-9164-F62898B1770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72435" y="1872887"/>
            <a:ext cx="6486644" cy="7862890"/>
          </a:xfrm>
          <a:prstGeom prst="rect">
            <a:avLst/>
          </a:prstGeom>
        </p:spPr>
      </p:pic>
      <p:pic>
        <p:nvPicPr>
          <p:cNvPr id="3" name="Picture 2" descr="A picture containing bubble chart&#10;&#10;Description automatically generated">
            <a:extLst>
              <a:ext uri="{FF2B5EF4-FFF2-40B4-BE49-F238E27FC236}">
                <a16:creationId xmlns:a16="http://schemas.microsoft.com/office/drawing/2014/main" id="{16BEB8C6-D170-BA82-F87D-0138ADC0ACD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178622" y="171810"/>
            <a:ext cx="1480457" cy="101788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0892898-75C7-473A-6899-782FCA72CEA4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967917" y="8914015"/>
            <a:ext cx="2160000" cy="57176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F3FD21F-C040-4CCD-666E-1E6A8849A15A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301282" y="8882976"/>
            <a:ext cx="636768" cy="693510"/>
          </a:xfrm>
          <a:prstGeom prst="rect">
            <a:avLst/>
          </a:prstGeom>
        </p:spPr>
      </p:pic>
      <p:sp>
        <p:nvSpPr>
          <p:cNvPr id="7" name="Freeform 6">
            <a:extLst>
              <a:ext uri="{FF2B5EF4-FFF2-40B4-BE49-F238E27FC236}">
                <a16:creationId xmlns:a16="http://schemas.microsoft.com/office/drawing/2014/main" id="{B190DAEF-75E4-6A60-4444-C884396491B9}"/>
              </a:ext>
            </a:extLst>
          </p:cNvPr>
          <p:cNvSpPr/>
          <p:nvPr userDrawn="1"/>
        </p:nvSpPr>
        <p:spPr>
          <a:xfrm>
            <a:off x="0" y="2286000"/>
            <a:ext cx="3127917" cy="2825582"/>
          </a:xfrm>
          <a:custGeom>
            <a:avLst/>
            <a:gdLst>
              <a:gd name="connsiteX0" fmla="*/ 0 w 4606724"/>
              <a:gd name="connsiteY0" fmla="*/ 0 h 4514127"/>
              <a:gd name="connsiteX1" fmla="*/ 0 w 4606724"/>
              <a:gd name="connsiteY1" fmla="*/ 4039565 h 4514127"/>
              <a:gd name="connsiteX2" fmla="*/ 4606724 w 4606724"/>
              <a:gd name="connsiteY2" fmla="*/ 4514127 h 4514127"/>
              <a:gd name="connsiteX3" fmla="*/ 4606724 w 4606724"/>
              <a:gd name="connsiteY3" fmla="*/ 0 h 4514127"/>
              <a:gd name="connsiteX4" fmla="*/ 0 w 4606724"/>
              <a:gd name="connsiteY4" fmla="*/ 0 h 45141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06724" h="4514127">
                <a:moveTo>
                  <a:pt x="0" y="0"/>
                </a:moveTo>
                <a:lnTo>
                  <a:pt x="0" y="4039565"/>
                </a:lnTo>
                <a:lnTo>
                  <a:pt x="4606724" y="4514127"/>
                </a:lnTo>
                <a:lnTo>
                  <a:pt x="4606724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739D964-D06C-34E7-FF93-FC37D907AA59}"/>
              </a:ext>
            </a:extLst>
          </p:cNvPr>
          <p:cNvSpPr txBox="1">
            <a:spLocks/>
          </p:cNvSpPr>
          <p:nvPr userDrawn="1"/>
        </p:nvSpPr>
        <p:spPr>
          <a:xfrm>
            <a:off x="321778" y="2494913"/>
            <a:ext cx="2871830" cy="1158476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800" b="1" kern="120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sz="2600" dirty="0">
                <a:latin typeface="Helvetica"/>
                <a:cs typeface="Arial"/>
              </a:rPr>
              <a:t>Change agility self-diagnostic and action planner</a:t>
            </a:r>
          </a:p>
          <a:p>
            <a:endParaRPr lang="en-GB" sz="2600" dirty="0">
              <a:latin typeface="Helvetica" pitchFamily="2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90EBBB4-CBCB-C878-302F-A8919F79A6D1}"/>
              </a:ext>
            </a:extLst>
          </p:cNvPr>
          <p:cNvSpPr/>
          <p:nvPr userDrawn="1"/>
        </p:nvSpPr>
        <p:spPr>
          <a:xfrm>
            <a:off x="347565" y="4041272"/>
            <a:ext cx="2160000" cy="90000"/>
          </a:xfrm>
          <a:prstGeom prst="rect">
            <a:avLst/>
          </a:prstGeom>
          <a:solidFill>
            <a:schemeClr val="accent5">
              <a:lumMod val="20000"/>
              <a:lumOff val="80000"/>
              <a:alpha val="33333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B428895-DEC6-B3BE-BF4C-FDD2855F5094}"/>
              </a:ext>
            </a:extLst>
          </p:cNvPr>
          <p:cNvSpPr txBox="1"/>
          <p:nvPr userDrawn="1"/>
        </p:nvSpPr>
        <p:spPr>
          <a:xfrm>
            <a:off x="271903" y="4191122"/>
            <a:ext cx="2554426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spcAft>
                <a:spcPts val="1200"/>
              </a:spcAft>
            </a:pPr>
            <a:r>
              <a:rPr lang="en-GB" sz="1600" dirty="0">
                <a:solidFill>
                  <a:schemeClr val="bg1"/>
                </a:solidFill>
                <a:latin typeface="Helvetica Light"/>
                <a:cs typeface="Arial"/>
              </a:rPr>
              <a:t>Understanding your change agility capabilities</a:t>
            </a:r>
            <a:endParaRPr lang="en-GB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15540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70" userDrawn="1">
          <p15:clr>
            <a:srgbClr val="FBAE40"/>
          </p15:clr>
        </p15:guide>
        <p15:guide id="2" pos="119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agnost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855863A-B6CE-8806-2B82-1139CEA1107D}"/>
              </a:ext>
            </a:extLst>
          </p:cNvPr>
          <p:cNvSpPr/>
          <p:nvPr userDrawn="1"/>
        </p:nvSpPr>
        <p:spPr>
          <a:xfrm>
            <a:off x="2349500" y="1292984"/>
            <a:ext cx="4278934" cy="1088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4FFBF4B8-9523-86EC-4258-74B5A8527F5A}"/>
              </a:ext>
            </a:extLst>
          </p:cNvPr>
          <p:cNvCxnSpPr/>
          <p:nvPr userDrawn="1"/>
        </p:nvCxnSpPr>
        <p:spPr>
          <a:xfrm>
            <a:off x="332351" y="360894"/>
            <a:ext cx="4320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picture containing bubble chart&#10;&#10;Description automatically generated">
            <a:extLst>
              <a:ext uri="{FF2B5EF4-FFF2-40B4-BE49-F238E27FC236}">
                <a16:creationId xmlns:a16="http://schemas.microsoft.com/office/drawing/2014/main" id="{7217E632-8475-F553-9EF3-A3A09E61934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521286" y="171808"/>
            <a:ext cx="1204277" cy="82800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3C892D44-9399-1DAD-7F4E-52F9551DFB30}"/>
              </a:ext>
            </a:extLst>
          </p:cNvPr>
          <p:cNvSpPr/>
          <p:nvPr userDrawn="1"/>
        </p:nvSpPr>
        <p:spPr>
          <a:xfrm>
            <a:off x="332351" y="2303343"/>
            <a:ext cx="6304085" cy="7426090"/>
          </a:xfrm>
          <a:prstGeom prst="rect">
            <a:avLst/>
          </a:prstGeom>
          <a:solidFill>
            <a:schemeClr val="bg1">
              <a:lumMod val="9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53E9E090-01AD-6AB1-B9EA-22F1A85F3037}"/>
              </a:ext>
            </a:extLst>
          </p:cNvPr>
          <p:cNvSpPr txBox="1">
            <a:spLocks/>
          </p:cNvSpPr>
          <p:nvPr userDrawn="1"/>
        </p:nvSpPr>
        <p:spPr>
          <a:xfrm>
            <a:off x="2262229" y="2344587"/>
            <a:ext cx="4087771" cy="327989"/>
          </a:xfrm>
          <a:prstGeom prst="rect">
            <a:avLst/>
          </a:prstGeom>
        </p:spPr>
        <p:txBody>
          <a:bodyPr/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750"/>
              </a:spcBef>
              <a:buFont typeface="Arial" panose="020B0604020202020204" pitchFamily="34" charset="0"/>
              <a:buNone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 Light" panose="020B0403020202020204" pitchFamily="34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 Light" panose="020B0403020202020204" pitchFamily="34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Font typeface="STIXGeneral-Regular" pitchFamily="2" charset="2"/>
              <a:buChar char="⎯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 Light" panose="020B0403020202020204" pitchFamily="34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Font typeface="STIXGeneral-Regular" pitchFamily="2" charset="2"/>
              <a:buChar char="⎯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 Light" panose="020B0403020202020204" pitchFamily="34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Font typeface="STIXGeneral-Regular" pitchFamily="2" charset="2"/>
              <a:buChar char="⎯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 Light" panose="020B0403020202020204" pitchFamily="34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 dirty="0">
                <a:solidFill>
                  <a:schemeClr val="accent6">
                    <a:lumMod val="75000"/>
                  </a:schemeClr>
                </a:solidFill>
                <a:latin typeface="Helvetica" pitchFamily="2" charset="0"/>
                <a:cs typeface="Arial" panose="020B0604020202020204" pitchFamily="34" charset="0"/>
              </a:rPr>
              <a:t>How to use this template</a:t>
            </a:r>
            <a:endParaRPr lang="en-GB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FA7FB80-3177-9CE1-088D-BEF88D0796B2}"/>
              </a:ext>
            </a:extLst>
          </p:cNvPr>
          <p:cNvSpPr txBox="1"/>
          <p:nvPr userDrawn="1"/>
        </p:nvSpPr>
        <p:spPr>
          <a:xfrm>
            <a:off x="2262608" y="2532366"/>
            <a:ext cx="4336771" cy="1432572"/>
          </a:xfrm>
          <a:prstGeom prst="rect">
            <a:avLst/>
          </a:prstGeom>
          <a:noFill/>
        </p:spPr>
        <p:txBody>
          <a:bodyPr wrap="square" lIns="91440" tIns="45720" rIns="91440" bIns="45720" numCol="1" spcCol="180000" rtlCol="0" anchor="t">
            <a:spAutoFit/>
          </a:bodyPr>
          <a:lstStyle/>
          <a:p>
            <a:pPr>
              <a:lnSpc>
                <a:spcPts val="1300"/>
              </a:lnSpc>
              <a:spcAft>
                <a:spcPts val="700"/>
              </a:spcAft>
            </a:pPr>
            <a:r>
              <a:rPr lang="en-GB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Helvetica Light" panose="020B0403020202020204" pitchFamily="34" charset="0"/>
                <a:cs typeface="Arial" panose="020B0604020202020204" pitchFamily="34" charset="0"/>
              </a:rPr>
              <a:t>The following self-diagnostic can be used either for an individual, a team or an organization as a whole. It can also be used to consider to what extent the digital workplace supports these change agility capabilities. </a:t>
            </a:r>
          </a:p>
          <a:p>
            <a:pPr>
              <a:lnSpc>
                <a:spcPts val="1300"/>
              </a:lnSpc>
              <a:spcAft>
                <a:spcPts val="700"/>
              </a:spcAft>
            </a:pPr>
            <a:r>
              <a:rPr lang="en-GB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Helvetica Light" panose="020B0403020202020204" pitchFamily="34" charset="0"/>
                <a:cs typeface="Arial" panose="020B0604020202020204" pitchFamily="34" charset="0"/>
              </a:rPr>
              <a:t>For each capability, consider to what extent the statement is present, rating on a scale of 1 (very low) to 5 (very high). </a:t>
            </a:r>
          </a:p>
          <a:p>
            <a:pPr marL="0" marR="0" lvl="0" indent="0" algn="l" defTabSz="457200" rtl="0" eaLnBrk="1" fontAlgn="auto" latinLnBrk="0" hangingPunct="1">
              <a:lnSpc>
                <a:spcPts val="1300"/>
              </a:lnSpc>
              <a:spcBef>
                <a:spcPts val="0"/>
              </a:spcBef>
              <a:spcAft>
                <a:spcPts val="70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Helvetica Light" panose="020B0403020202020204" pitchFamily="34" charset="0"/>
                <a:cs typeface="Arial" panose="020B0604020202020204" pitchFamily="34" charset="0"/>
              </a:rPr>
              <a:t>Make sure you download the full research paper </a:t>
            </a:r>
            <a:r>
              <a:rPr lang="en-GB" sz="1000" i="1" dirty="0">
                <a:solidFill>
                  <a:schemeClr val="tx1">
                    <a:lumMod val="95000"/>
                    <a:lumOff val="5000"/>
                  </a:schemeClr>
                </a:solidFill>
                <a:latin typeface="Helvetica Light" panose="020B0403020202020204" pitchFamily="34" charset="0"/>
                <a:cs typeface="Arial" panose="020B0604020202020204" pitchFamily="34" charset="0"/>
              </a:rPr>
              <a:t>Change agility for digital workplace teams: How to thrive in disruptive times </a:t>
            </a:r>
            <a:r>
              <a:rPr lang="en-GB" sz="1000" i="0" dirty="0">
                <a:solidFill>
                  <a:schemeClr val="tx1">
                    <a:lumMod val="95000"/>
                    <a:lumOff val="5000"/>
                  </a:schemeClr>
                </a:solidFill>
                <a:latin typeface="Helvetica Light" panose="020B0403020202020204" pitchFamily="34" charset="0"/>
                <a:cs typeface="Arial" panose="020B0604020202020204" pitchFamily="34" charset="0"/>
              </a:rPr>
              <a:t>at</a:t>
            </a:r>
            <a:endParaRPr lang="en-GB" sz="1000" dirty="0">
              <a:solidFill>
                <a:schemeClr val="tx1">
                  <a:lumMod val="95000"/>
                  <a:lumOff val="5000"/>
                </a:schemeClr>
              </a:solidFill>
              <a:latin typeface="Helvetica Light" panose="020B04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itle 9">
            <a:extLst>
              <a:ext uri="{FF2B5EF4-FFF2-40B4-BE49-F238E27FC236}">
                <a16:creationId xmlns:a16="http://schemas.microsoft.com/office/drawing/2014/main" id="{3169B9CB-3980-7BF8-55BF-CE7E475FEC9C}"/>
              </a:ext>
            </a:extLst>
          </p:cNvPr>
          <p:cNvSpPr txBox="1">
            <a:spLocks/>
          </p:cNvSpPr>
          <p:nvPr userDrawn="1"/>
        </p:nvSpPr>
        <p:spPr>
          <a:xfrm>
            <a:off x="-390642" y="-20760"/>
            <a:ext cx="5153965" cy="736474"/>
          </a:xfrm>
          <a:prstGeom prst="rect">
            <a:avLst/>
          </a:prstGeom>
        </p:spPr>
        <p:txBody>
          <a:bodyPr anchor="b"/>
          <a:lstStyle>
            <a:lvl1pPr algn="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i="0" kern="1200">
                <a:solidFill>
                  <a:schemeClr val="accent3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sz="1400" dirty="0">
                <a:solidFill>
                  <a:schemeClr val="accent6">
                    <a:lumMod val="75000"/>
                  </a:schemeClr>
                </a:solidFill>
                <a:latin typeface="Helvetica" pitchFamily="2" charset="0"/>
              </a:rPr>
              <a:t>digitalworkplacegroup.com </a:t>
            </a:r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3E631C07-8CAB-010E-8140-CA1CD77A4D20}"/>
              </a:ext>
            </a:extLst>
          </p:cNvPr>
          <p:cNvSpPr txBox="1">
            <a:spLocks/>
          </p:cNvSpPr>
          <p:nvPr userDrawn="1"/>
        </p:nvSpPr>
        <p:spPr>
          <a:xfrm>
            <a:off x="2268009" y="1468758"/>
            <a:ext cx="4087771" cy="327989"/>
          </a:xfrm>
          <a:prstGeom prst="rect">
            <a:avLst/>
          </a:prstGeom>
        </p:spPr>
        <p:txBody>
          <a:bodyPr/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750"/>
              </a:spcBef>
              <a:buFont typeface="Arial" panose="020B0604020202020204" pitchFamily="34" charset="0"/>
              <a:buNone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 Light" panose="020B0403020202020204" pitchFamily="34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 Light" panose="020B0403020202020204" pitchFamily="34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Font typeface="STIXGeneral-Regular" pitchFamily="2" charset="2"/>
              <a:buChar char="⎯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 Light" panose="020B0403020202020204" pitchFamily="34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Font typeface="STIXGeneral-Regular" pitchFamily="2" charset="2"/>
              <a:buChar char="⎯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 Light" panose="020B0403020202020204" pitchFamily="34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Font typeface="STIXGeneral-Regular" pitchFamily="2" charset="2"/>
              <a:buChar char="⎯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 Light" panose="020B0403020202020204" pitchFamily="34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accent6">
                    <a:lumMod val="75000"/>
                  </a:schemeClr>
                </a:solidFill>
                <a:latin typeface="Helvetica" pitchFamily="2" charset="0"/>
                <a:cs typeface="Arial" panose="020B0604020202020204" pitchFamily="34" charset="0"/>
              </a:rPr>
              <a:t>Change agility self-diagnostic</a:t>
            </a:r>
            <a:endParaRPr lang="en-GB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40184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on plan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855863A-B6CE-8806-2B82-1139CEA1107D}"/>
              </a:ext>
            </a:extLst>
          </p:cNvPr>
          <p:cNvSpPr/>
          <p:nvPr userDrawn="1"/>
        </p:nvSpPr>
        <p:spPr>
          <a:xfrm>
            <a:off x="2349500" y="1292984"/>
            <a:ext cx="4278934" cy="10880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4FFBF4B8-9523-86EC-4258-74B5A8527F5A}"/>
              </a:ext>
            </a:extLst>
          </p:cNvPr>
          <p:cNvCxnSpPr/>
          <p:nvPr userDrawn="1"/>
        </p:nvCxnSpPr>
        <p:spPr>
          <a:xfrm>
            <a:off x="332351" y="360894"/>
            <a:ext cx="4320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picture containing bubble chart&#10;&#10;Description automatically generated">
            <a:extLst>
              <a:ext uri="{FF2B5EF4-FFF2-40B4-BE49-F238E27FC236}">
                <a16:creationId xmlns:a16="http://schemas.microsoft.com/office/drawing/2014/main" id="{7217E632-8475-F553-9EF3-A3A09E61934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521286" y="171808"/>
            <a:ext cx="1204277" cy="82800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3C892D44-9399-1DAD-7F4E-52F9551DFB30}"/>
              </a:ext>
            </a:extLst>
          </p:cNvPr>
          <p:cNvSpPr/>
          <p:nvPr userDrawn="1"/>
        </p:nvSpPr>
        <p:spPr>
          <a:xfrm>
            <a:off x="332351" y="2303343"/>
            <a:ext cx="6304085" cy="7426090"/>
          </a:xfrm>
          <a:prstGeom prst="rect">
            <a:avLst/>
          </a:prstGeom>
          <a:solidFill>
            <a:schemeClr val="bg1">
              <a:lumMod val="9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53E9E090-01AD-6AB1-B9EA-22F1A85F3037}"/>
              </a:ext>
            </a:extLst>
          </p:cNvPr>
          <p:cNvSpPr txBox="1">
            <a:spLocks/>
          </p:cNvSpPr>
          <p:nvPr userDrawn="1"/>
        </p:nvSpPr>
        <p:spPr>
          <a:xfrm>
            <a:off x="2262229" y="2344587"/>
            <a:ext cx="4087771" cy="327989"/>
          </a:xfrm>
          <a:prstGeom prst="rect">
            <a:avLst/>
          </a:prstGeom>
        </p:spPr>
        <p:txBody>
          <a:bodyPr/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750"/>
              </a:spcBef>
              <a:buFont typeface="Arial" panose="020B0604020202020204" pitchFamily="34" charset="0"/>
              <a:buNone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 Light" panose="020B0403020202020204" pitchFamily="34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 Light" panose="020B0403020202020204" pitchFamily="34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Font typeface="STIXGeneral-Regular" pitchFamily="2" charset="2"/>
              <a:buChar char="⎯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 Light" panose="020B0403020202020204" pitchFamily="34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Font typeface="STIXGeneral-Regular" pitchFamily="2" charset="2"/>
              <a:buChar char="⎯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 Light" panose="020B0403020202020204" pitchFamily="34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Font typeface="STIXGeneral-Regular" pitchFamily="2" charset="2"/>
              <a:buChar char="⎯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 Light" panose="020B0403020202020204" pitchFamily="34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b="1" dirty="0">
                <a:solidFill>
                  <a:schemeClr val="accent6">
                    <a:lumMod val="75000"/>
                  </a:schemeClr>
                </a:solidFill>
                <a:latin typeface="Helvetica" pitchFamily="2" charset="0"/>
                <a:cs typeface="Arial" panose="020B0604020202020204" pitchFamily="34" charset="0"/>
              </a:rPr>
              <a:t>How to use this template</a:t>
            </a:r>
            <a:endParaRPr lang="en-GB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FA7FB80-3177-9CE1-088D-BEF88D0796B2}"/>
              </a:ext>
            </a:extLst>
          </p:cNvPr>
          <p:cNvSpPr txBox="1"/>
          <p:nvPr userDrawn="1"/>
        </p:nvSpPr>
        <p:spPr>
          <a:xfrm>
            <a:off x="2262608" y="2532366"/>
            <a:ext cx="4336771" cy="1176091"/>
          </a:xfrm>
          <a:prstGeom prst="rect">
            <a:avLst/>
          </a:prstGeom>
          <a:noFill/>
        </p:spPr>
        <p:txBody>
          <a:bodyPr wrap="square" lIns="91440" tIns="45720" rIns="91440" bIns="45720" numCol="1" spcCol="180000" rtlCol="0" anchor="t">
            <a:spAutoFit/>
          </a:bodyPr>
          <a:lstStyle/>
          <a:p>
            <a:pPr>
              <a:lnSpc>
                <a:spcPts val="1300"/>
              </a:lnSpc>
              <a:spcAft>
                <a:spcPts val="700"/>
              </a:spcAft>
            </a:pPr>
            <a:r>
              <a:rPr lang="en-GB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Helvetica Light" panose="020B0403020202020204" pitchFamily="34" charset="0"/>
                <a:cs typeface="Arial" panose="020B0604020202020204" pitchFamily="34" charset="0"/>
              </a:rPr>
              <a:t>Once the self-diagnostic has been completed, identify which capabilities are priority areas for improvement and growth (for example, it may be each rated 1 to 3). Using the table below, begin to create an action plan for what the next steps may be to reach the desired capability.</a:t>
            </a:r>
          </a:p>
          <a:p>
            <a:pPr marL="0" marR="0" lvl="0" indent="0" algn="l" defTabSz="457200" rtl="0" eaLnBrk="1" fontAlgn="auto" latinLnBrk="0" hangingPunct="1">
              <a:lnSpc>
                <a:spcPts val="1300"/>
              </a:lnSpc>
              <a:spcBef>
                <a:spcPts val="0"/>
              </a:spcBef>
              <a:spcAft>
                <a:spcPts val="700"/>
              </a:spcAft>
              <a:buClrTx/>
              <a:buSzTx/>
              <a:buFontTx/>
              <a:buNone/>
              <a:tabLst/>
              <a:defRPr/>
            </a:pPr>
            <a:r>
              <a:rPr lang="en-GB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Helvetica Light" panose="020B0403020202020204" pitchFamily="34" charset="0"/>
                <a:cs typeface="Arial" panose="020B0604020202020204" pitchFamily="34" charset="0"/>
              </a:rPr>
              <a:t>If you haven’t already, download the full research paper </a:t>
            </a:r>
            <a:r>
              <a:rPr lang="en-GB" sz="1000" i="1" dirty="0">
                <a:solidFill>
                  <a:schemeClr val="tx1">
                    <a:lumMod val="95000"/>
                    <a:lumOff val="5000"/>
                  </a:schemeClr>
                </a:solidFill>
                <a:latin typeface="Helvetica Light" panose="020B0403020202020204" pitchFamily="34" charset="0"/>
                <a:cs typeface="Arial" panose="020B0604020202020204" pitchFamily="34" charset="0"/>
              </a:rPr>
              <a:t>Change agility for digital workplace teams: How to thrive in disruptive times </a:t>
            </a:r>
            <a:r>
              <a:rPr lang="en-GB" sz="1000" i="0" dirty="0">
                <a:solidFill>
                  <a:schemeClr val="tx1">
                    <a:lumMod val="95000"/>
                    <a:lumOff val="5000"/>
                  </a:schemeClr>
                </a:solidFill>
                <a:latin typeface="Helvetica Light" panose="020B0403020202020204" pitchFamily="34" charset="0"/>
                <a:cs typeface="Arial" panose="020B0604020202020204" pitchFamily="34" charset="0"/>
              </a:rPr>
              <a:t>at</a:t>
            </a:r>
            <a:endParaRPr lang="en-GB" sz="1000" dirty="0">
              <a:solidFill>
                <a:schemeClr val="tx1">
                  <a:lumMod val="95000"/>
                  <a:lumOff val="5000"/>
                </a:schemeClr>
              </a:solidFill>
              <a:latin typeface="Helvetica Light" panose="020B04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itle 9">
            <a:extLst>
              <a:ext uri="{FF2B5EF4-FFF2-40B4-BE49-F238E27FC236}">
                <a16:creationId xmlns:a16="http://schemas.microsoft.com/office/drawing/2014/main" id="{3169B9CB-3980-7BF8-55BF-CE7E475FEC9C}"/>
              </a:ext>
            </a:extLst>
          </p:cNvPr>
          <p:cNvSpPr txBox="1">
            <a:spLocks/>
          </p:cNvSpPr>
          <p:nvPr userDrawn="1"/>
        </p:nvSpPr>
        <p:spPr>
          <a:xfrm>
            <a:off x="-390642" y="-20760"/>
            <a:ext cx="5153965" cy="736474"/>
          </a:xfrm>
          <a:prstGeom prst="rect">
            <a:avLst/>
          </a:prstGeom>
        </p:spPr>
        <p:txBody>
          <a:bodyPr anchor="b"/>
          <a:lstStyle>
            <a:lvl1pPr algn="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b="1" i="0" kern="1200">
                <a:solidFill>
                  <a:schemeClr val="accent3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sz="1400" dirty="0">
                <a:solidFill>
                  <a:schemeClr val="accent6">
                    <a:lumMod val="75000"/>
                  </a:schemeClr>
                </a:solidFill>
                <a:latin typeface="Helvetica" pitchFamily="2" charset="0"/>
              </a:rPr>
              <a:t>digitalworkplacegroup.com </a:t>
            </a:r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3E631C07-8CAB-010E-8140-CA1CD77A4D20}"/>
              </a:ext>
            </a:extLst>
          </p:cNvPr>
          <p:cNvSpPr txBox="1">
            <a:spLocks/>
          </p:cNvSpPr>
          <p:nvPr userDrawn="1"/>
        </p:nvSpPr>
        <p:spPr>
          <a:xfrm>
            <a:off x="2268009" y="1468758"/>
            <a:ext cx="4087771" cy="327989"/>
          </a:xfrm>
          <a:prstGeom prst="rect">
            <a:avLst/>
          </a:prstGeom>
        </p:spPr>
        <p:txBody>
          <a:bodyPr/>
          <a:lstStyle>
            <a:lvl1pPr marL="0" indent="0" algn="l" defTabSz="685800" rtl="0" eaLnBrk="1" latinLnBrk="0" hangingPunct="1">
              <a:lnSpc>
                <a:spcPct val="100000"/>
              </a:lnSpc>
              <a:spcBef>
                <a:spcPts val="750"/>
              </a:spcBef>
              <a:buFont typeface="Arial" panose="020B0604020202020204" pitchFamily="34" charset="0"/>
              <a:buNone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 Light" panose="020B0403020202020204" pitchFamily="34" charset="0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 Light" panose="020B0403020202020204" pitchFamily="34" charset="0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Font typeface="STIXGeneral-Regular" pitchFamily="2" charset="2"/>
              <a:buChar char="⎯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 Light" panose="020B0403020202020204" pitchFamily="34" charset="0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Font typeface="STIXGeneral-Regular" pitchFamily="2" charset="2"/>
              <a:buChar char="⎯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 Light" panose="020B0403020202020204" pitchFamily="34" charset="0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100000"/>
              </a:lnSpc>
              <a:spcBef>
                <a:spcPts val="375"/>
              </a:spcBef>
              <a:buFont typeface="STIXGeneral-Regular" pitchFamily="2" charset="2"/>
              <a:buChar char="⎯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Helvetica Light" panose="020B0403020202020204" pitchFamily="34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b="1" dirty="0">
                <a:solidFill>
                  <a:schemeClr val="accent6">
                    <a:lumMod val="75000"/>
                  </a:schemeClr>
                </a:solidFill>
                <a:latin typeface="Helvetica" pitchFamily="2" charset="0"/>
                <a:cs typeface="Arial" panose="020B0604020202020204" pitchFamily="34" charset="0"/>
              </a:rPr>
              <a:t>Action planning</a:t>
            </a:r>
            <a:endParaRPr lang="en-GB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7904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bubble chart&#10;&#10;Description automatically generated">
            <a:extLst>
              <a:ext uri="{FF2B5EF4-FFF2-40B4-BE49-F238E27FC236}">
                <a16:creationId xmlns:a16="http://schemas.microsoft.com/office/drawing/2014/main" id="{322FF076-46AD-CEE6-6FC6-66AB5D40561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521286" y="171808"/>
            <a:ext cx="1204277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9178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1C8E9A7-D771-DCA7-1AD0-42B65076E30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72435" y="1789762"/>
            <a:ext cx="6486644" cy="7946016"/>
          </a:xfrm>
          <a:prstGeom prst="rect">
            <a:avLst/>
          </a:prstGeom>
        </p:spPr>
      </p:pic>
      <p:pic>
        <p:nvPicPr>
          <p:cNvPr id="3" name="Picture 2" descr="A picture containing bubble chart&#10;&#10;Description automatically generated">
            <a:extLst>
              <a:ext uri="{FF2B5EF4-FFF2-40B4-BE49-F238E27FC236}">
                <a16:creationId xmlns:a16="http://schemas.microsoft.com/office/drawing/2014/main" id="{56B9CEB9-BD8E-DDBF-CD72-FC2F577FE2F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178622" y="171810"/>
            <a:ext cx="1480457" cy="1017888"/>
          </a:xfrm>
          <a:prstGeom prst="rect">
            <a:avLst/>
          </a:prstGeom>
        </p:spPr>
      </p:pic>
      <p:sp>
        <p:nvSpPr>
          <p:cNvPr id="5" name="Freeform 4">
            <a:extLst>
              <a:ext uri="{FF2B5EF4-FFF2-40B4-BE49-F238E27FC236}">
                <a16:creationId xmlns:a16="http://schemas.microsoft.com/office/drawing/2014/main" id="{F2F04446-2324-F4F7-BCD2-AFAB6BE00D85}"/>
              </a:ext>
            </a:extLst>
          </p:cNvPr>
          <p:cNvSpPr/>
          <p:nvPr userDrawn="1"/>
        </p:nvSpPr>
        <p:spPr>
          <a:xfrm>
            <a:off x="2" y="1573156"/>
            <a:ext cx="3762101" cy="5019032"/>
          </a:xfrm>
          <a:custGeom>
            <a:avLst/>
            <a:gdLst>
              <a:gd name="connsiteX0" fmla="*/ 0 w 4606724"/>
              <a:gd name="connsiteY0" fmla="*/ 0 h 4514127"/>
              <a:gd name="connsiteX1" fmla="*/ 0 w 4606724"/>
              <a:gd name="connsiteY1" fmla="*/ 4039565 h 4514127"/>
              <a:gd name="connsiteX2" fmla="*/ 4606724 w 4606724"/>
              <a:gd name="connsiteY2" fmla="*/ 4514127 h 4514127"/>
              <a:gd name="connsiteX3" fmla="*/ 4606724 w 4606724"/>
              <a:gd name="connsiteY3" fmla="*/ 0 h 4514127"/>
              <a:gd name="connsiteX4" fmla="*/ 0 w 4606724"/>
              <a:gd name="connsiteY4" fmla="*/ 0 h 4514127"/>
              <a:gd name="connsiteX0" fmla="*/ 0 w 4617295"/>
              <a:gd name="connsiteY0" fmla="*/ 0 h 4341776"/>
              <a:gd name="connsiteX1" fmla="*/ 0 w 4617295"/>
              <a:gd name="connsiteY1" fmla="*/ 4039565 h 4341776"/>
              <a:gd name="connsiteX2" fmla="*/ 4617295 w 4617295"/>
              <a:gd name="connsiteY2" fmla="*/ 4341776 h 4341776"/>
              <a:gd name="connsiteX3" fmla="*/ 4606724 w 4617295"/>
              <a:gd name="connsiteY3" fmla="*/ 0 h 4341776"/>
              <a:gd name="connsiteX4" fmla="*/ 0 w 4617295"/>
              <a:gd name="connsiteY4" fmla="*/ 0 h 4341776"/>
              <a:gd name="connsiteX0" fmla="*/ 0 w 4638332"/>
              <a:gd name="connsiteY0" fmla="*/ 0 h 4284463"/>
              <a:gd name="connsiteX1" fmla="*/ 0 w 4638332"/>
              <a:gd name="connsiteY1" fmla="*/ 4039565 h 4284463"/>
              <a:gd name="connsiteX2" fmla="*/ 4638332 w 4638332"/>
              <a:gd name="connsiteY2" fmla="*/ 4284463 h 4284463"/>
              <a:gd name="connsiteX3" fmla="*/ 4606724 w 4638332"/>
              <a:gd name="connsiteY3" fmla="*/ 0 h 4284463"/>
              <a:gd name="connsiteX4" fmla="*/ 0 w 4638332"/>
              <a:gd name="connsiteY4" fmla="*/ 0 h 4284463"/>
              <a:gd name="connsiteX0" fmla="*/ 0 w 4627621"/>
              <a:gd name="connsiteY0" fmla="*/ 0 h 4267269"/>
              <a:gd name="connsiteX1" fmla="*/ 0 w 4627621"/>
              <a:gd name="connsiteY1" fmla="*/ 4039565 h 4267269"/>
              <a:gd name="connsiteX2" fmla="*/ 4627621 w 4627621"/>
              <a:gd name="connsiteY2" fmla="*/ 4267269 h 4267269"/>
              <a:gd name="connsiteX3" fmla="*/ 4606724 w 4627621"/>
              <a:gd name="connsiteY3" fmla="*/ 0 h 4267269"/>
              <a:gd name="connsiteX4" fmla="*/ 0 w 4627621"/>
              <a:gd name="connsiteY4" fmla="*/ 0 h 42672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27621" h="4267269">
                <a:moveTo>
                  <a:pt x="0" y="0"/>
                </a:moveTo>
                <a:lnTo>
                  <a:pt x="0" y="4039565"/>
                </a:lnTo>
                <a:cubicBezTo>
                  <a:pt x="1539098" y="4140302"/>
                  <a:pt x="3088523" y="4166532"/>
                  <a:pt x="4627621" y="4267269"/>
                </a:cubicBezTo>
                <a:cubicBezTo>
                  <a:pt x="4624097" y="2820010"/>
                  <a:pt x="4610248" y="1447259"/>
                  <a:pt x="4606724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06997C3-65EB-45AA-C439-C8A9CB0891CA}"/>
              </a:ext>
            </a:extLst>
          </p:cNvPr>
          <p:cNvSpPr txBox="1"/>
          <p:nvPr userDrawn="1"/>
        </p:nvSpPr>
        <p:spPr>
          <a:xfrm>
            <a:off x="212784" y="1779702"/>
            <a:ext cx="3454870" cy="44730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GB" sz="1600" b="1" dirty="0">
                <a:solidFill>
                  <a:schemeClr val="bg1"/>
                </a:solidFill>
                <a:latin typeface="Helvetica" pitchFamily="2" charset="0"/>
                <a:cs typeface="Arial" panose="020B0604020202020204" pitchFamily="34" charset="0"/>
              </a:rPr>
              <a:t>About Digital Workplace Group</a:t>
            </a:r>
          </a:p>
          <a:p>
            <a:pPr>
              <a:lnSpc>
                <a:spcPts val="1300"/>
              </a:lnSpc>
              <a:spcAft>
                <a:spcPts val="900"/>
              </a:spcAft>
            </a:pPr>
            <a:r>
              <a:rPr lang="en-GB" sz="1100" dirty="0">
                <a:solidFill>
                  <a:schemeClr val="bg1"/>
                </a:solidFill>
                <a:latin typeface="Helvetica Light" panose="020B0403020202020204" pitchFamily="34" charset="0"/>
                <a:cs typeface="Arial" panose="020B0604020202020204" pitchFamily="34" charset="0"/>
              </a:rPr>
              <a:t>Digital Workplace Group (DWG) is a strategic partner, covering all aspects of the evolving digital workplace industry through membership, benchmarking and consultancy services. </a:t>
            </a:r>
          </a:p>
          <a:p>
            <a:pPr>
              <a:lnSpc>
                <a:spcPts val="1300"/>
              </a:lnSpc>
              <a:spcAft>
                <a:spcPts val="1200"/>
              </a:spcAft>
            </a:pPr>
            <a:r>
              <a:rPr lang="en-GB" sz="1100" dirty="0">
                <a:solidFill>
                  <a:schemeClr val="bg1"/>
                </a:solidFill>
                <a:latin typeface="Helvetica Light" panose="020B0403020202020204" pitchFamily="34" charset="0"/>
                <a:cs typeface="Arial" panose="020B0604020202020204" pitchFamily="34" charset="0"/>
              </a:rPr>
              <a:t>DWG provides expert advice, peer connections, research and insights to guide and support organizations globally on their journey towards digital workplace success. </a:t>
            </a:r>
          </a:p>
          <a:p>
            <a:pPr>
              <a:spcAft>
                <a:spcPts val="500"/>
              </a:spcAft>
            </a:pPr>
            <a:r>
              <a:rPr lang="en-GB" sz="1200" b="1" dirty="0">
                <a:solidFill>
                  <a:schemeClr val="bg1"/>
                </a:solidFill>
                <a:latin typeface="Helvetica" pitchFamily="2" charset="0"/>
                <a:cs typeface="Arial" panose="020B0604020202020204" pitchFamily="34" charset="0"/>
              </a:rPr>
              <a:t>London</a:t>
            </a:r>
          </a:p>
          <a:p>
            <a:pPr>
              <a:lnSpc>
                <a:spcPts val="1300"/>
              </a:lnSpc>
            </a:pPr>
            <a:r>
              <a:rPr lang="en-GB" sz="1100" dirty="0">
                <a:solidFill>
                  <a:schemeClr val="bg1"/>
                </a:solidFill>
                <a:latin typeface="Helvetica Light" panose="020B0403020202020204" pitchFamily="34" charset="0"/>
                <a:cs typeface="Arial" panose="020B0604020202020204" pitchFamily="34" charset="0"/>
              </a:rPr>
              <a:t>Digital Workplace Group</a:t>
            </a:r>
          </a:p>
          <a:p>
            <a:pPr>
              <a:lnSpc>
                <a:spcPts val="1300"/>
              </a:lnSpc>
            </a:pPr>
            <a:r>
              <a:rPr lang="en-GB" sz="1100" dirty="0">
                <a:solidFill>
                  <a:schemeClr val="bg1"/>
                </a:solidFill>
                <a:latin typeface="Helvetica Light" panose="020B0403020202020204" pitchFamily="34" charset="0"/>
                <a:cs typeface="Arial" panose="020B0604020202020204" pitchFamily="34" charset="0"/>
              </a:rPr>
              <a:t>167–169 Great Portland Street</a:t>
            </a:r>
          </a:p>
          <a:p>
            <a:pPr>
              <a:lnSpc>
                <a:spcPts val="1300"/>
              </a:lnSpc>
            </a:pPr>
            <a:r>
              <a:rPr lang="en-GB" sz="1100" dirty="0">
                <a:solidFill>
                  <a:schemeClr val="bg1"/>
                </a:solidFill>
                <a:latin typeface="Helvetica Light" panose="020B0403020202020204" pitchFamily="34" charset="0"/>
                <a:cs typeface="Arial" panose="020B0604020202020204" pitchFamily="34" charset="0"/>
              </a:rPr>
              <a:t>London W1W 5PF </a:t>
            </a:r>
          </a:p>
          <a:p>
            <a:pPr>
              <a:lnSpc>
                <a:spcPts val="1300"/>
              </a:lnSpc>
              <a:spcAft>
                <a:spcPts val="800"/>
              </a:spcAft>
            </a:pPr>
            <a:r>
              <a:rPr lang="en-GB" sz="1100" dirty="0">
                <a:solidFill>
                  <a:schemeClr val="bg1"/>
                </a:solidFill>
                <a:latin typeface="Helvetica Light" panose="020B0403020202020204" pitchFamily="34" charset="0"/>
                <a:cs typeface="Arial" panose="020B0604020202020204" pitchFamily="34" charset="0"/>
              </a:rPr>
              <a:t>Tel: +44 (20) 7374 8061 </a:t>
            </a:r>
          </a:p>
          <a:p>
            <a:pPr>
              <a:lnSpc>
                <a:spcPts val="1300"/>
              </a:lnSpc>
              <a:spcAft>
                <a:spcPts val="500"/>
              </a:spcAft>
            </a:pPr>
            <a:r>
              <a:rPr lang="en-GB" sz="1200" b="1" dirty="0">
                <a:solidFill>
                  <a:schemeClr val="bg1"/>
                </a:solidFill>
                <a:latin typeface="Helvetica" pitchFamily="2" charset="0"/>
                <a:cs typeface="Arial" panose="020B0604020202020204" pitchFamily="34" charset="0"/>
              </a:rPr>
              <a:t>New York</a:t>
            </a:r>
          </a:p>
          <a:p>
            <a:pPr>
              <a:lnSpc>
                <a:spcPts val="1300"/>
              </a:lnSpc>
            </a:pPr>
            <a:r>
              <a:rPr lang="en-GB" sz="1100" dirty="0">
                <a:solidFill>
                  <a:schemeClr val="bg1"/>
                </a:solidFill>
                <a:latin typeface="Helvetica Light" panose="020B0403020202020204" pitchFamily="34" charset="0"/>
                <a:cs typeface="Arial" panose="020B0604020202020204" pitchFamily="34" charset="0"/>
              </a:rPr>
              <a:t>Digital Workplace Group </a:t>
            </a:r>
          </a:p>
          <a:p>
            <a:pPr marL="0" marR="0" indent="0" algn="l" defTabSz="457200" rtl="0" eaLnBrk="1" fontAlgn="auto" latinLnBrk="0" hangingPunct="1">
              <a:lnSpc>
                <a:spcPts val="13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1100" dirty="0">
                <a:solidFill>
                  <a:schemeClr val="bg1"/>
                </a:solidFill>
                <a:latin typeface="Helvetica Light" panose="020B0403020202020204" pitchFamily="34" charset="0"/>
                <a:cs typeface="Arial" panose="020B0604020202020204" pitchFamily="34" charset="0"/>
              </a:rPr>
              <a:t>200 West 41st Street, Suite 1801</a:t>
            </a:r>
            <a:br>
              <a:rPr lang="en-GB" sz="1100" dirty="0">
                <a:solidFill>
                  <a:schemeClr val="bg1"/>
                </a:solidFill>
                <a:latin typeface="Helvetica Light" panose="020B0403020202020204" pitchFamily="34" charset="0"/>
                <a:cs typeface="Arial" panose="020B0604020202020204" pitchFamily="34" charset="0"/>
              </a:rPr>
            </a:br>
            <a:r>
              <a:rPr lang="en-GB" sz="1100" dirty="0">
                <a:solidFill>
                  <a:schemeClr val="bg1"/>
                </a:solidFill>
                <a:latin typeface="Helvetica Light" panose="020B0403020202020204" pitchFamily="34" charset="0"/>
                <a:cs typeface="Arial" panose="020B0604020202020204" pitchFamily="34" charset="0"/>
              </a:rPr>
              <a:t>New York, NY 10036 </a:t>
            </a:r>
            <a:br>
              <a:rPr lang="en-GB" sz="1100" dirty="0">
                <a:solidFill>
                  <a:schemeClr val="bg1"/>
                </a:solidFill>
                <a:latin typeface="Helvetica Light" panose="020B0403020202020204" pitchFamily="34" charset="0"/>
                <a:cs typeface="Arial" panose="020B0604020202020204" pitchFamily="34" charset="0"/>
              </a:rPr>
            </a:br>
            <a:r>
              <a:rPr lang="en-GB" sz="1100" dirty="0">
                <a:solidFill>
                  <a:schemeClr val="bg1"/>
                </a:solidFill>
                <a:latin typeface="Helvetica Light" panose="020B0403020202020204" pitchFamily="34" charset="0"/>
                <a:cs typeface="Arial" panose="020B0604020202020204" pitchFamily="34" charset="0"/>
              </a:rPr>
              <a:t>Tel: +1 (628) 207 2957</a:t>
            </a:r>
          </a:p>
          <a:p>
            <a:pPr>
              <a:lnSpc>
                <a:spcPts val="1300"/>
              </a:lnSpc>
              <a:spcAft>
                <a:spcPts val="200"/>
              </a:spcAft>
            </a:pPr>
            <a:r>
              <a:rPr lang="en-GB" sz="1100" dirty="0">
                <a:solidFill>
                  <a:schemeClr val="bg1"/>
                </a:solidFill>
                <a:latin typeface="Helvetica Light" panose="020B0403020202020204" pitchFamily="34" charset="0"/>
                <a:cs typeface="Arial" panose="020B0604020202020204" pitchFamily="34" charset="0"/>
              </a:rPr>
              <a:t>info@digitalworkplacegroup.com</a:t>
            </a:r>
          </a:p>
          <a:p>
            <a:pPr>
              <a:lnSpc>
                <a:spcPts val="1300"/>
              </a:lnSpc>
              <a:spcAft>
                <a:spcPts val="400"/>
              </a:spcAft>
            </a:pPr>
            <a:r>
              <a:rPr lang="en-GB" sz="1100" b="1" dirty="0">
                <a:solidFill>
                  <a:schemeClr val="bg1"/>
                </a:solidFill>
                <a:latin typeface="Helvetica" pitchFamily="2" charset="0"/>
                <a:cs typeface="Arial" panose="020B0604020202020204" pitchFamily="34" charset="0"/>
              </a:rPr>
              <a:t>www.digitalworkplacegroup.com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EA18052-2949-0B76-35AF-FF52D0FE02A5}"/>
              </a:ext>
            </a:extLst>
          </p:cNvPr>
          <p:cNvSpPr txBox="1"/>
          <p:nvPr userDrawn="1"/>
        </p:nvSpPr>
        <p:spPr>
          <a:xfrm>
            <a:off x="312062" y="9105152"/>
            <a:ext cx="33170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>
                <a:solidFill>
                  <a:schemeClr val="bg1"/>
                </a:solidFill>
                <a:latin typeface="Helvetica" pitchFamily="2" charset="0"/>
                <a:cs typeface="Arial" panose="020B0604020202020204" pitchFamily="34" charset="0"/>
              </a:rPr>
              <a:t>Don't journey alone</a:t>
            </a:r>
          </a:p>
        </p:txBody>
      </p:sp>
    </p:spTree>
    <p:extLst>
      <p:ext uri="{BB962C8B-B14F-4D97-AF65-F5344CB8AC3E}">
        <p14:creationId xmlns:p14="http://schemas.microsoft.com/office/powerpoint/2010/main" val="4160688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13416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8" r:id="rId3"/>
    <p:sldLayoutId id="2147483767" r:id="rId4"/>
    <p:sldLayoutId id="2147483766" r:id="rId5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12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igitalworkplacegroup.com/reports/change-agility-for-digital-workplace-teams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digitalworkplacegroup.com/reports/change-agility-for-digital-workplace-teams/" TargetMode="Externa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7826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8F5F71-1DBA-B330-47E8-3FB5A83890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A39D6EB-443C-AD68-193C-1199D5504A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562752"/>
              </p:ext>
            </p:extLst>
          </p:nvPr>
        </p:nvGraphicFramePr>
        <p:xfrm>
          <a:off x="610460" y="4395932"/>
          <a:ext cx="5878830" cy="426214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1863">
                  <a:extLst>
                    <a:ext uri="{9D8B030D-6E8A-4147-A177-3AD203B41FA5}">
                      <a16:colId xmlns:a16="http://schemas.microsoft.com/office/drawing/2014/main" val="1719424103"/>
                    </a:ext>
                  </a:extLst>
                </a:gridCol>
                <a:gridCol w="2408904">
                  <a:extLst>
                    <a:ext uri="{9D8B030D-6E8A-4147-A177-3AD203B41FA5}">
                      <a16:colId xmlns:a16="http://schemas.microsoft.com/office/drawing/2014/main" val="3986828364"/>
                    </a:ext>
                  </a:extLst>
                </a:gridCol>
                <a:gridCol w="599207">
                  <a:extLst>
                    <a:ext uri="{9D8B030D-6E8A-4147-A177-3AD203B41FA5}">
                      <a16:colId xmlns:a16="http://schemas.microsoft.com/office/drawing/2014/main" val="3456143565"/>
                    </a:ext>
                  </a:extLst>
                </a:gridCol>
                <a:gridCol w="1858856">
                  <a:extLst>
                    <a:ext uri="{9D8B030D-6E8A-4147-A177-3AD203B41FA5}">
                      <a16:colId xmlns:a16="http://schemas.microsoft.com/office/drawing/2014/main" val="3031703750"/>
                    </a:ext>
                  </a:extLst>
                </a:gridCol>
              </a:tblGrid>
              <a:tr h="269729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dirty="0">
                          <a:solidFill>
                            <a:schemeClr val="bg1"/>
                          </a:solidFill>
                          <a:latin typeface="Helvetica" pitchFamily="2" charset="0"/>
                          <a:cs typeface="Arial" panose="020B0604020202020204" pitchFamily="34" charset="0"/>
                        </a:rPr>
                        <a:t>Capability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dirty="0">
                          <a:solidFill>
                            <a:schemeClr val="bg1"/>
                          </a:solidFill>
                          <a:latin typeface="Helvetica" pitchFamily="2" charset="0"/>
                          <a:cs typeface="Arial" panose="020B0604020202020204" pitchFamily="34" charset="0"/>
                        </a:rPr>
                        <a:t>Statement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dirty="0">
                          <a:solidFill>
                            <a:schemeClr val="bg1"/>
                          </a:solidFill>
                          <a:latin typeface="Helvetica" pitchFamily="2" charset="0"/>
                          <a:cs typeface="Arial" panose="020B0604020202020204" pitchFamily="34" charset="0"/>
                        </a:rPr>
                        <a:t>Rating (1-5)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 kern="1200" dirty="0">
                          <a:solidFill>
                            <a:schemeClr val="bg1"/>
                          </a:solidFill>
                          <a:latin typeface="Helvetica" pitchFamily="2" charset="0"/>
                          <a:ea typeface="+mn-ea"/>
                          <a:cs typeface="Arial" panose="020B0604020202020204" pitchFamily="34" charset="0"/>
                        </a:rPr>
                        <a:t>Comments / evidence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8881755"/>
                  </a:ext>
                </a:extLst>
              </a:tr>
              <a:tr h="232111">
                <a:tc gridSpan="4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i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Helvetica" pitchFamily="2" charset="0"/>
                          <a:cs typeface="Arial" panose="020B0604020202020204" pitchFamily="34" charset="0"/>
                        </a:rPr>
                        <a:t>Personal change agility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6C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Helvetica Light" panose="020B0403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736315"/>
                  </a:ext>
                </a:extLst>
              </a:tr>
              <a:tr h="607704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Helvetica Light" panose="020B0403020202020204" pitchFamily="34" charset="0"/>
                          <a:cs typeface="Arial" panose="020B0604020202020204" pitchFamily="34" charset="0"/>
                        </a:rPr>
                        <a:t>Flexibility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Helvetica Light" panose="020B0403020202020204" pitchFamily="34" charset="0"/>
                          <a:ea typeface="+mn-ea"/>
                          <a:cs typeface="Arial" panose="020B0604020202020204" pitchFamily="34" charset="0"/>
                        </a:rPr>
                        <a:t>The ability to adjust structures, roles and approaches fluidly in response to changing conditions. </a:t>
                      </a:r>
                      <a:endParaRPr lang="en-GB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Helvetica Light" panose="020B0403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00" marR="90000" marT="46800" marB="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Helvetica Light" panose="020B0403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63020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Helvetica Light" panose="020B0403020202020204" pitchFamily="34" charset="0"/>
                          <a:cs typeface="Arial" panose="020B0604020202020204" pitchFamily="34" charset="0"/>
                        </a:rPr>
                        <a:t>Speed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kern="12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Helvetica Light" panose="020B0403020202020204" pitchFamily="34" charset="0"/>
                          <a:ea typeface="+mn-ea"/>
                          <a:cs typeface="Arial" panose="020B0604020202020204" pitchFamily="34" charset="0"/>
                        </a:rPr>
                        <a:t>The capacity to make timely decisions and take swift action when needed. </a:t>
                      </a:r>
                      <a:endParaRPr lang="en-GB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Helvetica Light" panose="020B0403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00" marR="90000" marT="46800" marB="468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Helvetica Light" panose="020B0403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1272350"/>
                  </a:ext>
                </a:extLst>
              </a:tr>
              <a:tr h="565161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Helvetica Light" panose="020B0403020202020204" pitchFamily="34" charset="0"/>
                          <a:cs typeface="Arial" panose="020B0604020202020204" pitchFamily="34" charset="0"/>
                        </a:rPr>
                        <a:t>Adaptability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Helvetica Light" panose="020B0403020202020204" pitchFamily="34" charset="0"/>
                        </a:rPr>
                        <a:t>The willingness and capacity to evolve behaviours, </a:t>
                      </a:r>
                      <a:r>
                        <a:rPr lang="en-GB" sz="1000" b="0" i="0" kern="12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Helvetica Light" panose="020B0403020202020204" pitchFamily="34" charset="0"/>
                          <a:ea typeface="+mn-ea"/>
                          <a:cs typeface="Arial" panose="020B0604020202020204" pitchFamily="34" charset="0"/>
                        </a:rPr>
                        <a:t>strategies</a:t>
                      </a:r>
                      <a:r>
                        <a:rPr lang="en-GB" sz="1000" b="0" i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Helvetica Light" panose="020B0403020202020204" pitchFamily="34" charset="0"/>
                        </a:rPr>
                        <a:t> and mindsets in response to change. </a:t>
                      </a:r>
                      <a:endParaRPr lang="en-GB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Helvetica Light" panose="020B0403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00" marR="90000" marT="46800" marB="468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Helvetica Light" panose="020B0403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46471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Helvetica Light" panose="020B0403020202020204" pitchFamily="34" charset="0"/>
                          <a:cs typeface="Arial" panose="020B0604020202020204" pitchFamily="34" charset="0"/>
                        </a:rPr>
                        <a:t>Continuous learning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Helvetica Light" panose="020B0403020202020204" pitchFamily="34" charset="0"/>
                        </a:rPr>
                        <a:t>The ability to learn, unlearn and relearn quickly in response to changing contexts. </a:t>
                      </a:r>
                      <a:endParaRPr lang="en-GB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Helvetica Light" panose="020B0403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00" marR="90000" marT="46800" marB="468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Helvetica Light" panose="020B0403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76606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Helvetica Light" panose="020B0403020202020204" pitchFamily="34" charset="0"/>
                          <a:cs typeface="Arial" panose="020B0604020202020204" pitchFamily="34" charset="0"/>
                        </a:rPr>
                        <a:t>Resilience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Helvetica Light" panose="020B0403020202020204" pitchFamily="34" charset="0"/>
                        </a:rPr>
                        <a:t>The capacity to recover from setbacks, sustain energy through change and maintain focus under pressure. </a:t>
                      </a:r>
                      <a:endParaRPr lang="en-GB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Helvetica Light" panose="020B0403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00" marR="90000" marT="46800" marB="468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Helvetica Light" panose="020B0403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11086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Helvetica Light" panose="020B0403020202020204" pitchFamily="34" charset="0"/>
                          <a:cs typeface="Arial" panose="020B0604020202020204" pitchFamily="34" charset="0"/>
                        </a:rPr>
                        <a:t>Tolerance of ambiguity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Helvetica Light" panose="020B0403020202020204" pitchFamily="34" charset="0"/>
                        </a:rPr>
                        <a:t>Comfort with uncertainty, complexity and incomplete information; the ability to act without full clarity. </a:t>
                      </a:r>
                      <a:endParaRPr lang="en-GB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Helvetica Light" panose="020B0403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00" marR="90000" marT="46800" marB="468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Helvetica Light" panose="020B0403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3802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Helvetica Light" panose="020B0403020202020204" pitchFamily="34" charset="0"/>
                          <a:cs typeface="Arial" panose="020B0604020202020204" pitchFamily="34" charset="0"/>
                        </a:rPr>
                        <a:t>Proactiveness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Helvetica Light" panose="020B0403020202020204" pitchFamily="34" charset="0"/>
                        </a:rPr>
                        <a:t>Anticipating change and taking initiative before external pressures demand it. </a:t>
                      </a:r>
                      <a:endParaRPr lang="en-GB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Helvetica Light" panose="020B0403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00" marR="90000" marT="46800" marB="468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Helvetica Light" panose="020B0403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7515785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BC6CDFD9-54AC-1D1F-D9D0-0578FBF78A93}"/>
              </a:ext>
            </a:extLst>
          </p:cNvPr>
          <p:cNvSpPr txBox="1"/>
          <p:nvPr/>
        </p:nvSpPr>
        <p:spPr>
          <a:xfrm>
            <a:off x="2272439" y="3869553"/>
            <a:ext cx="4336771" cy="419474"/>
          </a:xfrm>
          <a:prstGeom prst="rect">
            <a:avLst/>
          </a:prstGeom>
          <a:noFill/>
        </p:spPr>
        <p:txBody>
          <a:bodyPr wrap="square" lIns="91440" tIns="45720" rIns="91440" bIns="45720" numCol="1" spcCol="180000" rtlCol="0" anchor="t">
            <a:spAutoFit/>
          </a:bodyPr>
          <a:lstStyle/>
          <a:p>
            <a:pPr>
              <a:lnSpc>
                <a:spcPts val="1300"/>
              </a:lnSpc>
              <a:spcAft>
                <a:spcPts val="700"/>
              </a:spcAft>
            </a:pPr>
            <a:r>
              <a:rPr lang="en-GB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Helvetica Light" panose="020B0403020202020204" pitchFamily="34" charset="0"/>
                <a:cs typeface="Arial" panose="020B0604020202020204" pitchFamily="34" charset="0"/>
                <a:hlinkClick r:id="rId3"/>
              </a:rPr>
              <a:t>https://digitalworkplacegroup.com/reports/change-agility-for-digital-workplace-teams/</a:t>
            </a:r>
            <a:r>
              <a:rPr lang="en-GB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Helvetica Light" panose="020B0403020202020204" pitchFamily="34" charset="0"/>
                <a:cs typeface="Arial" panose="020B0604020202020204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4082058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DB30C37-39CF-DC39-5036-6CFD55A3F8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6742773"/>
              </p:ext>
            </p:extLst>
          </p:nvPr>
        </p:nvGraphicFramePr>
        <p:xfrm>
          <a:off x="242606" y="1368476"/>
          <a:ext cx="6412116" cy="2690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83071">
                  <a:extLst>
                    <a:ext uri="{9D8B030D-6E8A-4147-A177-3AD203B41FA5}">
                      <a16:colId xmlns:a16="http://schemas.microsoft.com/office/drawing/2014/main" val="2213244075"/>
                    </a:ext>
                  </a:extLst>
                </a:gridCol>
                <a:gridCol w="2602513">
                  <a:extLst>
                    <a:ext uri="{9D8B030D-6E8A-4147-A177-3AD203B41FA5}">
                      <a16:colId xmlns:a16="http://schemas.microsoft.com/office/drawing/2014/main" val="2676388912"/>
                    </a:ext>
                  </a:extLst>
                </a:gridCol>
                <a:gridCol w="599207">
                  <a:extLst>
                    <a:ext uri="{9D8B030D-6E8A-4147-A177-3AD203B41FA5}">
                      <a16:colId xmlns:a16="http://schemas.microsoft.com/office/drawing/2014/main" val="2426724471"/>
                    </a:ext>
                  </a:extLst>
                </a:gridCol>
                <a:gridCol w="2027325">
                  <a:extLst>
                    <a:ext uri="{9D8B030D-6E8A-4147-A177-3AD203B41FA5}">
                      <a16:colId xmlns:a16="http://schemas.microsoft.com/office/drawing/2014/main" val="4156510234"/>
                    </a:ext>
                  </a:extLst>
                </a:gridCol>
              </a:tblGrid>
              <a:tr h="269729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dirty="0">
                          <a:solidFill>
                            <a:schemeClr val="bg1"/>
                          </a:solidFill>
                          <a:latin typeface="Helvetica" pitchFamily="2" charset="0"/>
                          <a:cs typeface="Arial" panose="020B0604020202020204" pitchFamily="34" charset="0"/>
                        </a:rPr>
                        <a:t>Capability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dirty="0">
                          <a:solidFill>
                            <a:schemeClr val="bg1"/>
                          </a:solidFill>
                          <a:latin typeface="Helvetica" pitchFamily="2" charset="0"/>
                          <a:cs typeface="Arial" panose="020B0604020202020204" pitchFamily="34" charset="0"/>
                        </a:rPr>
                        <a:t>Statement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dirty="0">
                          <a:solidFill>
                            <a:schemeClr val="bg1"/>
                          </a:solidFill>
                          <a:latin typeface="Helvetica" pitchFamily="2" charset="0"/>
                          <a:cs typeface="Arial" panose="020B0604020202020204" pitchFamily="34" charset="0"/>
                        </a:rPr>
                        <a:t>Rating (1-5)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 kern="1200" dirty="0">
                          <a:solidFill>
                            <a:schemeClr val="bg1"/>
                          </a:solidFill>
                          <a:latin typeface="Helvetica" pitchFamily="2" charset="0"/>
                          <a:ea typeface="+mn-ea"/>
                          <a:cs typeface="Arial" panose="020B0604020202020204" pitchFamily="34" charset="0"/>
                        </a:rPr>
                        <a:t>Comments / evidence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8327695"/>
                  </a:ext>
                </a:extLst>
              </a:tr>
              <a:tr h="232111">
                <a:tc gridSpan="4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i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Helvetica" pitchFamily="2" charset="0"/>
                          <a:cs typeface="Arial" panose="020B0604020202020204" pitchFamily="34" charset="0"/>
                        </a:rPr>
                        <a:t>Relational change agility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9C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Helvetica Light" panose="020B0403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5411040"/>
                  </a:ext>
                </a:extLst>
              </a:tr>
              <a:tr h="449509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Helvetica Light" panose="020B0403020202020204" pitchFamily="34" charset="0"/>
                          <a:cs typeface="Arial" panose="020B0604020202020204" pitchFamily="34" charset="0"/>
                        </a:rPr>
                        <a:t>Collaboration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Helvetica Light" panose="020B0403020202020204" pitchFamily="34" charset="0"/>
                        </a:rPr>
                        <a:t>Working across boundaries – functions, geographies, hierarchies and ecosystems – to co-create solutions. </a:t>
                      </a:r>
                      <a:endParaRPr lang="en-GB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Helvetica Light" panose="020B0403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00" marR="90000" marT="46800" marB="468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Helvetica Light" panose="020B0403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191189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Helvetica Light" panose="020B0403020202020204" pitchFamily="34" charset="0"/>
                          <a:cs typeface="Arial" panose="020B0604020202020204" pitchFamily="34" charset="0"/>
                        </a:rPr>
                        <a:t>Empowerment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Helvetica Light" panose="020B0403020202020204" pitchFamily="34" charset="0"/>
                        </a:rPr>
                        <a:t>Enabling individuals and teams to take the initiative, make decisions and lead change. </a:t>
                      </a:r>
                      <a:endParaRPr lang="en-GB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Helvetica Light" panose="020B0403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00" marR="90000" marT="46800" marB="468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Helvetica Light" panose="020B0403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8753224"/>
                  </a:ext>
                </a:extLst>
              </a:tr>
              <a:tr h="550413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Helvetica Light" panose="020B0403020202020204" pitchFamily="34" charset="0"/>
                          <a:cs typeface="Arial" panose="020B0604020202020204" pitchFamily="34" charset="0"/>
                        </a:rPr>
                        <a:t>Responsiveness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Helvetica Light" panose="020B0403020202020204" pitchFamily="34" charset="0"/>
                        </a:rPr>
                        <a:t>The ability to listen, interpret and act on feedback or signals from people, systems or the environment. </a:t>
                      </a:r>
                      <a:endParaRPr lang="en-GB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Helvetica Light" panose="020B0403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00" marR="90000" marT="46800" marB="468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Helvetica Light" panose="020B0403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44604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Helvetica Light" panose="020B0403020202020204" pitchFamily="34" charset="0"/>
                          <a:cs typeface="Arial" panose="020B0604020202020204" pitchFamily="34" charset="0"/>
                        </a:rPr>
                        <a:t>Psychological safety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Helvetica Light" panose="020B0403020202020204" pitchFamily="34" charset="0"/>
                        </a:rPr>
                        <a:t>Creating an environment where people feel safe to speak up, experiment and fail without fear of blame.</a:t>
                      </a:r>
                      <a:endParaRPr lang="en-GB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Helvetica Light" panose="020B0403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00" marR="90000" marT="46800" marB="468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Helvetica Light" panose="020B0403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86533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22547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DD3E12D-805B-26B0-9B85-B4236469F9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41587"/>
              </p:ext>
            </p:extLst>
          </p:nvPr>
        </p:nvGraphicFramePr>
        <p:xfrm>
          <a:off x="222942" y="1368479"/>
          <a:ext cx="6412116" cy="3944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92903">
                  <a:extLst>
                    <a:ext uri="{9D8B030D-6E8A-4147-A177-3AD203B41FA5}">
                      <a16:colId xmlns:a16="http://schemas.microsoft.com/office/drawing/2014/main" val="692073120"/>
                    </a:ext>
                  </a:extLst>
                </a:gridCol>
                <a:gridCol w="2349910">
                  <a:extLst>
                    <a:ext uri="{9D8B030D-6E8A-4147-A177-3AD203B41FA5}">
                      <a16:colId xmlns:a16="http://schemas.microsoft.com/office/drawing/2014/main" val="787792933"/>
                    </a:ext>
                  </a:extLst>
                </a:gridCol>
                <a:gridCol w="589935">
                  <a:extLst>
                    <a:ext uri="{9D8B030D-6E8A-4147-A177-3AD203B41FA5}">
                      <a16:colId xmlns:a16="http://schemas.microsoft.com/office/drawing/2014/main" val="1312920668"/>
                    </a:ext>
                  </a:extLst>
                </a:gridCol>
                <a:gridCol w="2279368">
                  <a:extLst>
                    <a:ext uri="{9D8B030D-6E8A-4147-A177-3AD203B41FA5}">
                      <a16:colId xmlns:a16="http://schemas.microsoft.com/office/drawing/2014/main" val="2125588922"/>
                    </a:ext>
                  </a:extLst>
                </a:gridCol>
              </a:tblGrid>
              <a:tr h="269729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dirty="0">
                          <a:solidFill>
                            <a:schemeClr val="bg1"/>
                          </a:solidFill>
                          <a:latin typeface="Helvetica" pitchFamily="2" charset="0"/>
                          <a:cs typeface="Arial" panose="020B0604020202020204" pitchFamily="34" charset="0"/>
                        </a:rPr>
                        <a:t>Capability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dirty="0">
                          <a:solidFill>
                            <a:schemeClr val="bg1"/>
                          </a:solidFill>
                          <a:latin typeface="Helvetica" pitchFamily="2" charset="0"/>
                          <a:cs typeface="Arial" panose="020B0604020202020204" pitchFamily="34" charset="0"/>
                        </a:rPr>
                        <a:t>Statement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dirty="0">
                          <a:solidFill>
                            <a:schemeClr val="bg1"/>
                          </a:solidFill>
                          <a:latin typeface="Helvetica" pitchFamily="2" charset="0"/>
                          <a:cs typeface="Arial" panose="020B0604020202020204" pitchFamily="34" charset="0"/>
                        </a:rPr>
                        <a:t>Rating (1-5)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kern="1200" dirty="0">
                          <a:solidFill>
                            <a:schemeClr val="bg1"/>
                          </a:solidFill>
                          <a:latin typeface="Helvetica" pitchFamily="2" charset="0"/>
                          <a:ea typeface="+mn-ea"/>
                          <a:cs typeface="Arial" panose="020B0604020202020204" pitchFamily="34" charset="0"/>
                        </a:rPr>
                        <a:t>Comments / evidence</a:t>
                      </a:r>
                      <a:endParaRPr lang="en-GB" sz="1000" b="0" i="0" dirty="0">
                        <a:solidFill>
                          <a:schemeClr val="bg1"/>
                        </a:solidFill>
                        <a:latin typeface="Helvetica" pitchFamily="2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8165697"/>
                  </a:ext>
                </a:extLst>
              </a:tr>
              <a:tr h="232111">
                <a:tc gridSpan="4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i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Helvetica" pitchFamily="2" charset="0"/>
                          <a:cs typeface="Arial" panose="020B0604020202020204" pitchFamily="34" charset="0"/>
                        </a:rPr>
                        <a:t>Strategic change agility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9E37">
                        <a:alpha val="21961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5723106"/>
                  </a:ext>
                </a:extLst>
              </a:tr>
              <a:tr h="25286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Helvetica Light" panose="020B0403020202020204" pitchFamily="34" charset="0"/>
                          <a:cs typeface="Arial" panose="020B0604020202020204" pitchFamily="34" charset="0"/>
                        </a:rPr>
                        <a:t>Sensing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Helvetica Light" panose="020B0403020202020204" pitchFamily="34" charset="0"/>
                        </a:rPr>
                        <a:t>Continuously scanning internal and external environments to detect weak signals, trends and opportunities. </a:t>
                      </a:r>
                      <a:endParaRPr lang="en-GB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Helvetica Light" panose="020B0403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00" marR="90000" marT="46800" marB="468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Helvetica Light" panose="020B0403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Helvetica Light" panose="020B0403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1189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Helvetica Light" panose="020B0403020202020204" pitchFamily="34" charset="0"/>
                          <a:cs typeface="Arial" panose="020B0604020202020204" pitchFamily="34" charset="0"/>
                        </a:rPr>
                        <a:t>Systems thinking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Helvetica Light" panose="020B0403020202020204" pitchFamily="34" charset="0"/>
                        </a:rPr>
                        <a:t>Understanding how parts of the organization interconnect and how change in one area affects the whole. </a:t>
                      </a:r>
                      <a:endParaRPr lang="en-GB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Helvetica Light" panose="020B0403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00" marR="90000" marT="46800" marB="468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Helvetica Light" panose="020B0403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Helvetica Light" panose="020B0403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9949420"/>
                  </a:ext>
                </a:extLst>
              </a:tr>
              <a:tr h="213144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Helvetica Light" panose="020B0403020202020204" pitchFamily="34" charset="0"/>
                          <a:cs typeface="Arial" panose="020B0604020202020204" pitchFamily="34" charset="0"/>
                        </a:rPr>
                        <a:t>Decision making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Helvetica Light" panose="020B0403020202020204" pitchFamily="34" charset="0"/>
                        </a:rPr>
                        <a:t>The ability to make timely, informed decisions in dynamic or uncertain conditions. </a:t>
                      </a:r>
                      <a:endParaRPr lang="en-GB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Helvetica Light" panose="020B0403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00" marR="90000" marT="46800" marB="468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Helvetica Light" panose="020B0403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Helvetica Light" panose="020B0403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25323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Helvetica Light" panose="020B0403020202020204" pitchFamily="34" charset="0"/>
                          <a:cs typeface="Arial" panose="020B0604020202020204" pitchFamily="34" charset="0"/>
                        </a:rPr>
                        <a:t>Alignment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Helvetica Light" panose="020B0403020202020204" pitchFamily="34" charset="0"/>
                        </a:rPr>
                        <a:t>Ensuring that change efforts are connected to purpose, strategy and values across the organization. </a:t>
                      </a:r>
                      <a:endParaRPr lang="en-GB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Helvetica Light" panose="020B0403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00" marR="90000" marT="46800" marB="468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Helvetica Light" panose="020B0403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Helvetica Light" panose="020B0403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96307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Helvetica Light" panose="020B0403020202020204" pitchFamily="34" charset="0"/>
                          <a:cs typeface="Arial" panose="020B0604020202020204" pitchFamily="34" charset="0"/>
                        </a:rPr>
                        <a:t>Innovative experimentation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Helvetica Light" panose="020B0403020202020204" pitchFamily="34" charset="0"/>
                        </a:rPr>
                        <a:t>The ability to generate, test and scale new ideas, technologies or practices that create value. </a:t>
                      </a:r>
                      <a:endParaRPr lang="en-GB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Helvetica Light" panose="020B0403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00" marR="90000" marT="46800" marB="468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Helvetica Light" panose="020B0403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Helvetica Light" panose="020B0403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12615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Helvetica Light" panose="020B0403020202020204" pitchFamily="34" charset="0"/>
                          <a:cs typeface="Arial" panose="020B0604020202020204" pitchFamily="34" charset="0"/>
                        </a:rPr>
                        <a:t>Consistent action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Helvetica Light" panose="020B0403020202020204" pitchFamily="34" charset="0"/>
                        </a:rPr>
                        <a:t>Following through with plans, so they’re not just spoken about but come to fruition. </a:t>
                      </a:r>
                      <a:endParaRPr lang="en-GB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Helvetica Light" panose="020B0403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0000" marR="90000" marT="46800" marB="468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Helvetica Light" panose="020B0403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Helvetica Light" panose="020B0403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60821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31761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3EF6FEC-7FEA-3308-2485-4F94AA6549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8161522"/>
              </p:ext>
            </p:extLst>
          </p:nvPr>
        </p:nvGraphicFramePr>
        <p:xfrm>
          <a:off x="471488" y="4318155"/>
          <a:ext cx="6076799" cy="331218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74082">
                  <a:extLst>
                    <a:ext uri="{9D8B030D-6E8A-4147-A177-3AD203B41FA5}">
                      <a16:colId xmlns:a16="http://schemas.microsoft.com/office/drawing/2014/main" val="3420478285"/>
                    </a:ext>
                  </a:extLst>
                </a:gridCol>
                <a:gridCol w="519204">
                  <a:extLst>
                    <a:ext uri="{9D8B030D-6E8A-4147-A177-3AD203B41FA5}">
                      <a16:colId xmlns:a16="http://schemas.microsoft.com/office/drawing/2014/main" val="854788269"/>
                    </a:ext>
                  </a:extLst>
                </a:gridCol>
                <a:gridCol w="1494503">
                  <a:extLst>
                    <a:ext uri="{9D8B030D-6E8A-4147-A177-3AD203B41FA5}">
                      <a16:colId xmlns:a16="http://schemas.microsoft.com/office/drawing/2014/main" val="719699134"/>
                    </a:ext>
                  </a:extLst>
                </a:gridCol>
                <a:gridCol w="1425678">
                  <a:extLst>
                    <a:ext uri="{9D8B030D-6E8A-4147-A177-3AD203B41FA5}">
                      <a16:colId xmlns:a16="http://schemas.microsoft.com/office/drawing/2014/main" val="4263308256"/>
                    </a:ext>
                  </a:extLst>
                </a:gridCol>
                <a:gridCol w="1563332">
                  <a:extLst>
                    <a:ext uri="{9D8B030D-6E8A-4147-A177-3AD203B41FA5}">
                      <a16:colId xmlns:a16="http://schemas.microsoft.com/office/drawing/2014/main" val="432016008"/>
                    </a:ext>
                  </a:extLst>
                </a:gridCol>
              </a:tblGrid>
              <a:tr h="269729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dirty="0">
                          <a:solidFill>
                            <a:schemeClr val="bg1"/>
                          </a:solidFill>
                          <a:latin typeface="Helvetica" pitchFamily="2" charset="0"/>
                          <a:cs typeface="Arial" panose="020B0604020202020204" pitchFamily="34" charset="0"/>
                        </a:rPr>
                        <a:t>Capability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dirty="0">
                          <a:solidFill>
                            <a:schemeClr val="bg1"/>
                          </a:solidFill>
                          <a:latin typeface="Helvetica" pitchFamily="2" charset="0"/>
                          <a:cs typeface="Arial" panose="020B0604020202020204" pitchFamily="34" charset="0"/>
                        </a:rPr>
                        <a:t>Score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dirty="0">
                          <a:solidFill>
                            <a:schemeClr val="bg1"/>
                          </a:solidFill>
                          <a:latin typeface="Helvetica" pitchFamily="2" charset="0"/>
                          <a:cs typeface="Arial" panose="020B0604020202020204" pitchFamily="34" charset="0"/>
                        </a:rPr>
                        <a:t>Current state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0" dirty="0">
                          <a:solidFill>
                            <a:schemeClr val="bg1"/>
                          </a:solidFill>
                          <a:latin typeface="Helvetica" pitchFamily="2" charset="0"/>
                          <a:cs typeface="Arial" panose="020B0604020202020204" pitchFamily="34" charset="0"/>
                        </a:rPr>
                        <a:t>Desired state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i="0" kern="1200" dirty="0">
                          <a:solidFill>
                            <a:schemeClr val="bg1"/>
                          </a:solidFill>
                          <a:latin typeface="Helvetica" pitchFamily="2" charset="0"/>
                          <a:ea typeface="+mn-ea"/>
                          <a:cs typeface="Arial" panose="020B0604020202020204" pitchFamily="34" charset="0"/>
                        </a:rPr>
                        <a:t>Actions to improve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2736125"/>
                  </a:ext>
                </a:extLst>
              </a:tr>
              <a:tr h="76502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Helvetica Light" panose="020B0403020202020204" pitchFamily="34" charset="0"/>
                          <a:cs typeface="Arial" panose="020B0604020202020204" pitchFamily="34" charset="0"/>
                        </a:rPr>
                        <a:t>e.g. Speed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Helvetica Light" panose="020B0403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GB" sz="1000" b="0" i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Helvetica Light" panose="020B0403020202020204" pitchFamily="34" charset="0"/>
                        </a:rPr>
                        <a:t>Decisions are often slow because of unclear authority. </a:t>
                      </a:r>
                    </a:p>
                  </a:txBody>
                  <a:tcPr marL="90000" marR="90000" marT="46800" marB="468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GB" sz="1000" b="0" i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Helvetica Light" panose="020B0403020202020204" pitchFamily="34" charset="0"/>
                        </a:rPr>
                        <a:t>Clear decision-making ownership and process, resulting in faster decisions around action. </a:t>
                      </a:r>
                    </a:p>
                  </a:txBody>
                  <a:tcPr marL="90000" marR="90000" marT="46800" marB="468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GB" sz="1000" b="0" i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Helvetica Light" panose="020B0403020202020204" pitchFamily="34" charset="0"/>
                        </a:rPr>
                        <a:t>Clarify decision-making responsibilities; define an escalation process. </a:t>
                      </a:r>
                    </a:p>
                  </a:txBody>
                  <a:tcPr marL="90000" marR="90000" marT="46800" marB="468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46510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Helvetica Light" panose="020B0403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Helvetica Light" panose="020B0403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  <a:buNone/>
                      </a:pPr>
                      <a:endParaRPr lang="en-GB" sz="1000" b="0" i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Helvetica Light" panose="020B0403020202020204" pitchFamily="34" charset="0"/>
                      </a:endParaRPr>
                    </a:p>
                  </a:txBody>
                  <a:tcPr marL="90000" marR="90000" marT="46800" marB="468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Helvetica Light" panose="020B0403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7094514"/>
                  </a:ext>
                </a:extLst>
              </a:tr>
              <a:tr h="703496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Helvetica Light" panose="020B0403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Helvetica Light" panose="020B0403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  <a:buNone/>
                      </a:pPr>
                      <a:endParaRPr lang="en-GB" sz="1000" b="0" i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Helvetica Light" panose="020B0403020202020204" pitchFamily="34" charset="0"/>
                      </a:endParaRPr>
                    </a:p>
                  </a:txBody>
                  <a:tcPr marL="90000" marR="90000" marT="46800" marB="468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Helvetica Light" panose="020B0403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51609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Helvetica Light" panose="020B0403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Helvetica Light" panose="020B0403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  <a:buNone/>
                      </a:pPr>
                      <a:endParaRPr lang="en-GB" sz="1000" b="0" i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Helvetica Light" panose="020B0403020202020204" pitchFamily="34" charset="0"/>
                      </a:endParaRPr>
                    </a:p>
                  </a:txBody>
                  <a:tcPr marL="90000" marR="90000" marT="46800" marB="468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Helvetica Light" panose="020B0403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31747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Helvetica Light" panose="020B0403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Helvetica Light" panose="020B0403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  <a:buNone/>
                      </a:pPr>
                      <a:endParaRPr lang="en-GB" sz="1000" b="0" i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Helvetica Light" panose="020B0403020202020204" pitchFamily="34" charset="0"/>
                      </a:endParaRPr>
                    </a:p>
                  </a:txBody>
                  <a:tcPr marL="90000" marR="90000" marT="46800" marB="468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Helvetica Light" panose="020B0403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52738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Helvetica Light" panose="020B0403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Helvetica Light" panose="020B0403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600"/>
                        </a:spcAft>
                        <a:buNone/>
                      </a:pPr>
                      <a:endParaRPr lang="en-GB" sz="1000" b="0" i="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Helvetica Light" panose="020B0403020202020204" pitchFamily="34" charset="0"/>
                      </a:endParaRPr>
                    </a:p>
                  </a:txBody>
                  <a:tcPr marL="90000" marR="90000" marT="46800" marB="46800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Helvetica Light" panose="020B0403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7597370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37D18741-5FA8-EA0A-245F-EE1A01DB7B9E}"/>
              </a:ext>
            </a:extLst>
          </p:cNvPr>
          <p:cNvSpPr txBox="1"/>
          <p:nvPr/>
        </p:nvSpPr>
        <p:spPr>
          <a:xfrm>
            <a:off x="2262610" y="3613917"/>
            <a:ext cx="4336771" cy="419474"/>
          </a:xfrm>
          <a:prstGeom prst="rect">
            <a:avLst/>
          </a:prstGeom>
          <a:noFill/>
        </p:spPr>
        <p:txBody>
          <a:bodyPr wrap="square" lIns="91440" tIns="45720" rIns="91440" bIns="45720" numCol="1" spcCol="180000" rtlCol="0" anchor="t">
            <a:spAutoFit/>
          </a:bodyPr>
          <a:lstStyle/>
          <a:p>
            <a:pPr>
              <a:lnSpc>
                <a:spcPts val="1300"/>
              </a:lnSpc>
              <a:spcAft>
                <a:spcPts val="700"/>
              </a:spcAft>
            </a:pPr>
            <a:r>
              <a:rPr lang="en-GB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Helvetica Light" panose="020B0403020202020204" pitchFamily="34" charset="0"/>
                <a:cs typeface="Arial" panose="020B0604020202020204" pitchFamily="34" charset="0"/>
                <a:hlinkClick r:id="rId2"/>
              </a:rPr>
              <a:t>https://digitalworkplacegroup.com/reports/change-agility-for-digital-workplace-teams/</a:t>
            </a:r>
            <a:r>
              <a:rPr lang="en-GB" sz="1000" dirty="0">
                <a:solidFill>
                  <a:schemeClr val="tx1">
                    <a:lumMod val="95000"/>
                    <a:lumOff val="5000"/>
                  </a:schemeClr>
                </a:solidFill>
                <a:latin typeface="Helvetica Light" panose="020B0403020202020204" pitchFamily="34" charset="0"/>
                <a:cs typeface="Arial" panose="020B0604020202020204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257015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482557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WG 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EC098C"/>
      </a:accent1>
      <a:accent2>
        <a:srgbClr val="EF4323"/>
      </a:accent2>
      <a:accent3>
        <a:srgbClr val="17A5DE"/>
      </a:accent3>
      <a:accent4>
        <a:srgbClr val="982482"/>
      </a:accent4>
      <a:accent5>
        <a:srgbClr val="DE8115"/>
      </a:accent5>
      <a:accent6>
        <a:srgbClr val="193E90"/>
      </a:accent6>
      <a:hlink>
        <a:srgbClr val="36AFCE"/>
      </a:hlink>
      <a:folHlink>
        <a:srgbClr val="98248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3beca9f-a5be-4a3a-bc7b-fc5c47f8e6e7">
      <Terms xmlns="http://schemas.microsoft.com/office/infopath/2007/PartnerControls"/>
    </lcf76f155ced4ddcb4097134ff3c332f>
    <TaxCatchAll xmlns="7070cabc-e9b7-4495-8d0c-6cb625d81d8a" xsi:nil="true"/>
    <SharedWithUsers xmlns="7070cabc-e9b7-4495-8d0c-6cb625d81d8a">
      <UserInfo>
        <DisplayName/>
        <AccountId xsi:nil="true"/>
        <AccountType/>
      </UserInfo>
    </SharedWithUs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F20D1724EC7DB488BC0D71BB5AACF19" ma:contentTypeVersion="18" ma:contentTypeDescription="Create a new document." ma:contentTypeScope="" ma:versionID="fa112f3c77cbbbe2d701549eec34520b">
  <xsd:schema xmlns:xsd="http://www.w3.org/2001/XMLSchema" xmlns:xs="http://www.w3.org/2001/XMLSchema" xmlns:p="http://schemas.microsoft.com/office/2006/metadata/properties" xmlns:ns2="73beca9f-a5be-4a3a-bc7b-fc5c47f8e6e7" xmlns:ns3="7070cabc-e9b7-4495-8d0c-6cb625d81d8a" targetNamespace="http://schemas.microsoft.com/office/2006/metadata/properties" ma:root="true" ma:fieldsID="7e7e57bfb9614404bc4061ac8d7c5906" ns2:_="" ns3:_="">
    <xsd:import namespace="73beca9f-a5be-4a3a-bc7b-fc5c47f8e6e7"/>
    <xsd:import namespace="7070cabc-e9b7-4495-8d0c-6cb625d81d8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beca9f-a5be-4a3a-bc7b-fc5c47f8e6e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a1268e64-fc36-4f02-8cac-b7f37873ec9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70cabc-e9b7-4495-8d0c-6cb625d81d8a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8cf60544-760b-49a7-bd8a-82de0927bd16}" ma:internalName="TaxCatchAll" ma:showField="CatchAllData" ma:web="7070cabc-e9b7-4495-8d0c-6cb625d81d8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22D52F4-C3BA-4297-9834-5AD4EDCCC5B1}">
  <ds:schemaRefs>
    <ds:schemaRef ds:uri="http://schemas.openxmlformats.org/package/2006/metadata/core-properties"/>
    <ds:schemaRef ds:uri="73beca9f-a5be-4a3a-bc7b-fc5c47f8e6e7"/>
    <ds:schemaRef ds:uri="http://purl.org/dc/elements/1.1/"/>
    <ds:schemaRef ds:uri="http://purl.org/dc/terms/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7070cabc-e9b7-4495-8d0c-6cb625d81d8a"/>
    <ds:schemaRef ds:uri="http://schemas.microsoft.com/office/2006/metadata/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1F499EC-CD12-4CC3-BC12-1602DD66371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F900B0F-C665-4C73-A0C9-371F582F71D6}">
  <ds:schemaRefs>
    <ds:schemaRef ds:uri="7070cabc-e9b7-4495-8d0c-6cb625d81d8a"/>
    <ds:schemaRef ds:uri="73beca9f-a5be-4a3a-bc7b-fc5c47f8e6e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</TotalTime>
  <Words>400</Words>
  <Application>Microsoft Office PowerPoint</Application>
  <PresentationFormat>Custom</PresentationFormat>
  <Paragraphs>63</Paragraphs>
  <Slides>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David Lucas</dc:creator>
  <cp:keywords/>
  <dc:description/>
  <cp:lastModifiedBy>Kate Algar</cp:lastModifiedBy>
  <cp:revision>2</cp:revision>
  <cp:lastPrinted>2022-01-25T17:30:02Z</cp:lastPrinted>
  <dcterms:created xsi:type="dcterms:W3CDTF">2021-09-16T08:24:08Z</dcterms:created>
  <dcterms:modified xsi:type="dcterms:W3CDTF">2026-03-24T13:02:54Z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0x0101008F20D1724EC7DB488BC0D71BB5AACF19</vt:lpwstr>
  </property>
  <property fmtid="{D5CDD505-2E9C-101B-9397-08002B2CF9AE}" pid="3" name="MediaServiceImageTags">
    <vt:lpwstr/>
  </property>
  <property fmtid="{D5CDD505-2E9C-101B-9397-08002B2CF9AE}" pid="4" name="Order">
    <vt:r8>58000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mplianceAssetId">
    <vt:lpwstr/>
  </property>
  <property fmtid="{D5CDD505-2E9C-101B-9397-08002B2CF9AE}" pid="10" name="TemplateUrl">
    <vt:lpwstr/>
  </property>
  <property fmtid="{D5CDD505-2E9C-101B-9397-08002B2CF9AE}" pid="11" name="_ExtendedDescription">
    <vt:lpwstr/>
  </property>
  <property fmtid="{D5CDD505-2E9C-101B-9397-08002B2CF9AE}" pid="12" name="TriggerFlowInfo">
    <vt:lpwstr/>
  </property>
</Properties>
</file>