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52" r:id="rId4"/>
  </p:sldMasterIdLst>
  <p:notesMasterIdLst>
    <p:notesMasterId r:id="rId8"/>
  </p:notesMasterIdLst>
  <p:handoutMasterIdLst>
    <p:handoutMasterId r:id="rId9"/>
  </p:handoutMasterIdLst>
  <p:sldIdLst>
    <p:sldId id="290" r:id="rId5"/>
    <p:sldId id="293" r:id="rId6"/>
    <p:sldId id="294" r:id="rId7"/>
  </p:sldIdLst>
  <p:sldSz cx="6858000" cy="9907588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865" userDrawn="1">
          <p15:clr>
            <a:srgbClr val="A4A3A4"/>
          </p15:clr>
        </p15:guide>
        <p15:guide id="2" pos="1480" userDrawn="1">
          <p15:clr>
            <a:srgbClr val="A4A3A4"/>
          </p15:clr>
        </p15:guide>
        <p15:guide id="3" pos="255" userDrawn="1">
          <p15:clr>
            <a:srgbClr val="A4A3A4"/>
          </p15:clr>
        </p15:guide>
        <p15:guide id="4" orient="horz" pos="4481" userDrawn="1">
          <p15:clr>
            <a:srgbClr val="A4A3A4"/>
          </p15:clr>
        </p15:guide>
        <p15:guide id="5" orient="horz" pos="157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F0F230E-2ACD-53B5-2D76-B8FCCED45FE9}" name="David Lucas" initials="DL" userId="S::david.lucas@digitalworkplacegroup.com::beb319ae-4494-43a0-98ff-04d0419dd4bf" providerId="AD"/>
  <p188:author id="{D1166916-2C0A-6081-26F1-E2B9DAC71DEC}" name="Elizabeth Marsh" initials="EM" userId="S::elizabeth.marsh@digitalworkplacegroup.com::779697ca-996b-49c5-bbf7-88ccffce2998" providerId="AD"/>
  <p188:author id="{93A7F14F-E8EF-9475-F7FE-47FB2F2F7C60}" name="Mirsad Capric" initials="" userId="S::mirsad.capric@digitalworkplacegroup.com::2801c0c4-14cd-4120-a0ef-c7e0d4a2be60" providerId="AD"/>
  <p188:author id="{C50FD18D-13B3-2761-EFDB-AE0F6AB66B73}" name="Helen Day" initials="HD" userId="S::helen.day@digitalworkplacegroup.com::b6db9945-25e3-4e75-8cbf-e1fe03533321" providerId="AD"/>
  <p188:author id="{891EE6AC-5048-9A9F-1E55-D1922185D1B9}" name="David Lucas" initials="DL" userId="S::David.Lucas@digitalworkplacegroup.com::beb319ae-4494-43a0-98ff-04d0419dd4b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Lucas" initials="DL" lastIdx="16" clrIdx="0">
    <p:extLst>
      <p:ext uri="{19B8F6BF-5375-455C-9EA6-DF929625EA0E}">
        <p15:presenceInfo xmlns:p15="http://schemas.microsoft.com/office/powerpoint/2012/main" userId="S::david.lucas@digitalworkplacegroup.com::beb319ae-4494-43a0-98ff-04d0419dd4bf" providerId="AD"/>
      </p:ext>
    </p:extLst>
  </p:cmAuthor>
  <p:cmAuthor id="2" name="Kimberley Morrison" initials="KM" lastIdx="1" clrIdx="1">
    <p:extLst>
      <p:ext uri="{19B8F6BF-5375-455C-9EA6-DF929625EA0E}">
        <p15:presenceInfo xmlns:p15="http://schemas.microsoft.com/office/powerpoint/2012/main" userId="S::kimberley.morrison@digitalworkplacegroup.com::b81cd602-8683-459e-ac6f-38c85e15e1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529A"/>
    <a:srgbClr val="DE8115"/>
    <a:srgbClr val="F3CBEB"/>
    <a:srgbClr val="17A5DE"/>
    <a:srgbClr val="FAE6CE"/>
    <a:srgbClr val="1D5124"/>
    <a:srgbClr val="B13B27"/>
    <a:srgbClr val="2F9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195943-17C2-1746-92B3-A1BD5E45B057}" v="12" dt="2026-03-18T10:10:01.673"/>
    <p1510:client id="{81C4FDBE-C2A0-1C4E-ACA3-9F0AAAF5CBF0}" v="13" dt="2026-03-18T09:56:15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–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5865"/>
        <p:guide pos="1480"/>
        <p:guide pos="255"/>
        <p:guide orient="horz" pos="4481"/>
        <p:guide orient="horz" pos="1578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1605EC-B459-244E-BBB4-A8A80EC5CE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8467B-3A1D-844B-ABD7-1562322673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EB6B470-8AF9-CE41-A8EC-C8ED9E550330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FD7142-C36D-5145-844C-EB2923E964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F89D23-FD7D-E840-9B96-C0C2CA7893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69B8A92-E4DD-1C43-97E2-E82302419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096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ED903BF-E11E-0C48-9A6C-4FB3E3AF0A5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36825" y="1201738"/>
            <a:ext cx="2241550" cy="3238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4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AA64BA0-89D5-154F-A319-860E8064B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42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workplacegroup.com/category/blog/artificial-intelligence-and-automation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using a tablet&#10;&#10;AI-generated content may be incorrect.">
            <a:extLst>
              <a:ext uri="{FF2B5EF4-FFF2-40B4-BE49-F238E27FC236}">
                <a16:creationId xmlns:a16="http://schemas.microsoft.com/office/drawing/2014/main" id="{473F15D3-E700-D752-BAB7-1A65212E74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700"/>
          <a:stretch>
            <a:fillRect/>
          </a:stretch>
        </p:blipFill>
        <p:spPr>
          <a:xfrm>
            <a:off x="159732" y="1870364"/>
            <a:ext cx="6499347" cy="7865413"/>
          </a:xfrm>
          <a:prstGeom prst="rect">
            <a:avLst/>
          </a:prstGeom>
        </p:spPr>
      </p:pic>
      <p:pic>
        <p:nvPicPr>
          <p:cNvPr id="3" name="Picture 2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16BEB8C6-D170-BA82-F87D-0138ADC0AC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78622" y="171810"/>
            <a:ext cx="1480457" cy="10178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0892898-75C7-473A-6899-782FCA72CEA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67917" y="8914015"/>
            <a:ext cx="2160000" cy="5717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FD21F-C040-4CCD-666E-1E6A8849A15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1282" y="8882976"/>
            <a:ext cx="636768" cy="693510"/>
          </a:xfrm>
          <a:prstGeom prst="rect">
            <a:avLst/>
          </a:prstGeom>
        </p:spPr>
      </p:pic>
      <p:sp>
        <p:nvSpPr>
          <p:cNvPr id="7" name="Freeform 6">
            <a:extLst>
              <a:ext uri="{FF2B5EF4-FFF2-40B4-BE49-F238E27FC236}">
                <a16:creationId xmlns:a16="http://schemas.microsoft.com/office/drawing/2014/main" id="{B190DAEF-75E4-6A60-4444-C884396491B9}"/>
              </a:ext>
            </a:extLst>
          </p:cNvPr>
          <p:cNvSpPr/>
          <p:nvPr userDrawn="1"/>
        </p:nvSpPr>
        <p:spPr>
          <a:xfrm>
            <a:off x="0" y="2286000"/>
            <a:ext cx="3127917" cy="2825582"/>
          </a:xfrm>
          <a:custGeom>
            <a:avLst/>
            <a:gdLst>
              <a:gd name="connsiteX0" fmla="*/ 0 w 4606724"/>
              <a:gd name="connsiteY0" fmla="*/ 0 h 4514127"/>
              <a:gd name="connsiteX1" fmla="*/ 0 w 4606724"/>
              <a:gd name="connsiteY1" fmla="*/ 4039565 h 4514127"/>
              <a:gd name="connsiteX2" fmla="*/ 4606724 w 4606724"/>
              <a:gd name="connsiteY2" fmla="*/ 4514127 h 4514127"/>
              <a:gd name="connsiteX3" fmla="*/ 4606724 w 4606724"/>
              <a:gd name="connsiteY3" fmla="*/ 0 h 4514127"/>
              <a:gd name="connsiteX4" fmla="*/ 0 w 4606724"/>
              <a:gd name="connsiteY4" fmla="*/ 0 h 451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6724" h="4514127">
                <a:moveTo>
                  <a:pt x="0" y="0"/>
                </a:moveTo>
                <a:lnTo>
                  <a:pt x="0" y="4039565"/>
                </a:lnTo>
                <a:lnTo>
                  <a:pt x="4606724" y="4514127"/>
                </a:lnTo>
                <a:lnTo>
                  <a:pt x="4606724" y="0"/>
                </a:lnTo>
                <a:lnTo>
                  <a:pt x="0" y="0"/>
                </a:lnTo>
                <a:close/>
              </a:path>
            </a:pathLst>
          </a:custGeom>
          <a:solidFill>
            <a:srgbClr val="BB52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39D964-D06C-34E7-FF93-FC37D907AA59}"/>
              </a:ext>
            </a:extLst>
          </p:cNvPr>
          <p:cNvSpPr txBox="1">
            <a:spLocks/>
          </p:cNvSpPr>
          <p:nvPr userDrawn="1"/>
        </p:nvSpPr>
        <p:spPr>
          <a:xfrm>
            <a:off x="418133" y="2553285"/>
            <a:ext cx="2871830" cy="115847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900">
                <a:latin typeface="Helvetica"/>
                <a:cs typeface="Arial"/>
              </a:rPr>
              <a:t>AI workforce readiness assessment</a:t>
            </a:r>
          </a:p>
          <a:p>
            <a:endParaRPr lang="en-GB" sz="2000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0EBBB4-CBCB-C878-302F-A8919F79A6D1}"/>
              </a:ext>
            </a:extLst>
          </p:cNvPr>
          <p:cNvSpPr/>
          <p:nvPr userDrawn="1"/>
        </p:nvSpPr>
        <p:spPr>
          <a:xfrm>
            <a:off x="414065" y="3820310"/>
            <a:ext cx="2160000" cy="90000"/>
          </a:xfrm>
          <a:prstGeom prst="rect">
            <a:avLst/>
          </a:prstGeom>
          <a:solidFill>
            <a:schemeClr val="accent5">
              <a:lumMod val="20000"/>
              <a:lumOff val="80000"/>
              <a:alpha val="3333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428895-DEC6-B3BE-BF4C-FDD2855F5094}"/>
              </a:ext>
            </a:extLst>
          </p:cNvPr>
          <p:cNvSpPr txBox="1"/>
          <p:nvPr userDrawn="1"/>
        </p:nvSpPr>
        <p:spPr>
          <a:xfrm>
            <a:off x="321778" y="3942275"/>
            <a:ext cx="240872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600">
                <a:solidFill>
                  <a:schemeClr val="bg1"/>
                </a:solidFill>
                <a:latin typeface="Helvetica Light"/>
                <a:cs typeface="Arial"/>
              </a:rPr>
              <a:t>Understanding your workforce’s AI and digital literacy</a:t>
            </a:r>
            <a:endParaRPr lang="en-GB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54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0" userDrawn="1">
          <p15:clr>
            <a:srgbClr val="FBAE40"/>
          </p15:clr>
        </p15:guide>
        <p15:guide id="2" pos="11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ssessment worksh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855863A-B6CE-8806-2B82-1139CEA1107D}"/>
              </a:ext>
            </a:extLst>
          </p:cNvPr>
          <p:cNvSpPr/>
          <p:nvPr userDrawn="1"/>
        </p:nvSpPr>
        <p:spPr>
          <a:xfrm>
            <a:off x="2349500" y="1292984"/>
            <a:ext cx="4278934" cy="1088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FBF4B8-9523-86EC-4258-74B5A8527F5A}"/>
              </a:ext>
            </a:extLst>
          </p:cNvPr>
          <p:cNvCxnSpPr/>
          <p:nvPr userDrawn="1"/>
        </p:nvCxnSpPr>
        <p:spPr>
          <a:xfrm>
            <a:off x="332351" y="360894"/>
            <a:ext cx="4320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7217E632-8475-F553-9EF3-A3A09E6193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21286" y="171808"/>
            <a:ext cx="1204277" cy="82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C892D44-9399-1DAD-7F4E-52F9551DFB30}"/>
              </a:ext>
            </a:extLst>
          </p:cNvPr>
          <p:cNvSpPr/>
          <p:nvPr userDrawn="1"/>
        </p:nvSpPr>
        <p:spPr>
          <a:xfrm>
            <a:off x="332351" y="2303343"/>
            <a:ext cx="6304085" cy="7426090"/>
          </a:xfrm>
          <a:prstGeom prst="rect">
            <a:avLst/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3E9E090-01AD-6AB1-B9EA-22F1A85F3037}"/>
              </a:ext>
            </a:extLst>
          </p:cNvPr>
          <p:cNvSpPr txBox="1">
            <a:spLocks/>
          </p:cNvSpPr>
          <p:nvPr userDrawn="1"/>
        </p:nvSpPr>
        <p:spPr>
          <a:xfrm>
            <a:off x="2262229" y="2344587"/>
            <a:ext cx="4087771" cy="3279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solidFill>
                  <a:srgbClr val="BB529A"/>
                </a:solidFill>
                <a:latin typeface="Helvetica" pitchFamily="2" charset="0"/>
                <a:cs typeface="Arial" panose="020B0604020202020204" pitchFamily="34" charset="0"/>
              </a:rPr>
              <a:t>Assessing your organization’s AI literacy</a:t>
            </a:r>
            <a:endParaRPr lang="en-GB">
              <a:solidFill>
                <a:srgbClr val="BB529A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A7FB80-3177-9CE1-088D-BEF88D0796B2}"/>
              </a:ext>
            </a:extLst>
          </p:cNvPr>
          <p:cNvSpPr txBox="1"/>
          <p:nvPr userDrawn="1"/>
        </p:nvSpPr>
        <p:spPr>
          <a:xfrm>
            <a:off x="2262608" y="2532366"/>
            <a:ext cx="4336771" cy="1689052"/>
          </a:xfrm>
          <a:prstGeom prst="rect">
            <a:avLst/>
          </a:prstGeom>
          <a:noFill/>
        </p:spPr>
        <p:txBody>
          <a:bodyPr wrap="square" lIns="91440" tIns="45720" rIns="91440" bIns="45720" numCol="1" spcCol="180000" rtlCol="0" anchor="t">
            <a:spAutoFit/>
          </a:bodyPr>
          <a:lstStyle/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As a digital workplace leader, can you answer the following questions about the state of your workforce’s digital literacy with confidence? </a:t>
            </a:r>
          </a:p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Use these questions to gain a better understanding of the areas for improvement, and to help build a strategy and roadmap for driving up your organization’s AI literacy and digital IQ.</a:t>
            </a:r>
          </a:p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Also visit </a:t>
            </a:r>
            <a:r>
              <a:rPr lang="en-GB" sz="100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  <a:hlinkClick r:id="rId3"/>
              </a:rPr>
              <a:t>https://digitalworkplacegroup.com/category/blog/artificial-intelligence-and-automation</a:t>
            </a:r>
            <a:r>
              <a:rPr lang="en-GB" sz="100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  for more useful resources.</a:t>
            </a:r>
          </a:p>
          <a:p>
            <a:pPr>
              <a:lnSpc>
                <a:spcPts val="1300"/>
              </a:lnSpc>
              <a:spcAft>
                <a:spcPts val="700"/>
              </a:spcAft>
            </a:pPr>
            <a:endParaRPr lang="en-GB" sz="1000">
              <a:solidFill>
                <a:schemeClr val="tx1">
                  <a:lumMod val="95000"/>
                  <a:lumOff val="5000"/>
                </a:schemeClr>
              </a:solidFill>
              <a:latin typeface="Helvetica Light"/>
              <a:cs typeface="Arial"/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3169B9CB-3980-7BF8-55BF-CE7E475FEC9C}"/>
              </a:ext>
            </a:extLst>
          </p:cNvPr>
          <p:cNvSpPr txBox="1">
            <a:spLocks/>
          </p:cNvSpPr>
          <p:nvPr userDrawn="1"/>
        </p:nvSpPr>
        <p:spPr>
          <a:xfrm>
            <a:off x="-390642" y="-20760"/>
            <a:ext cx="5153965" cy="736474"/>
          </a:xfrm>
          <a:prstGeom prst="rect">
            <a:avLst/>
          </a:prstGeom>
        </p:spPr>
        <p:txBody>
          <a:bodyPr anchor="b"/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>
                <a:solidFill>
                  <a:srgbClr val="BB529A"/>
                </a:solidFill>
                <a:latin typeface="Helvetica" pitchFamily="2" charset="0"/>
              </a:rPr>
              <a:t>digitalworkplacegroup.com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453C66A-C531-A2BA-26F3-ABAEB28E427F}"/>
              </a:ext>
            </a:extLst>
          </p:cNvPr>
          <p:cNvSpPr txBox="1">
            <a:spLocks/>
          </p:cNvSpPr>
          <p:nvPr userDrawn="1"/>
        </p:nvSpPr>
        <p:spPr>
          <a:xfrm>
            <a:off x="2295479" y="1519769"/>
            <a:ext cx="4366205" cy="4480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900" b="1">
                <a:solidFill>
                  <a:srgbClr val="BB529A"/>
                </a:solidFill>
                <a:latin typeface="Helvetica"/>
                <a:cs typeface="Arial"/>
              </a:rPr>
              <a:t>AI workforce readiness assessment</a:t>
            </a:r>
            <a:endParaRPr lang="en-GB" sz="1900">
              <a:solidFill>
                <a:srgbClr val="BB52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0184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(printer friend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63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56B9CEB9-BD8E-DDBF-CD72-FC2F577FE2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78622" y="171810"/>
            <a:ext cx="1480457" cy="1017888"/>
          </a:xfrm>
          <a:prstGeom prst="rect">
            <a:avLst/>
          </a:prstGeom>
        </p:spPr>
      </p:pic>
      <p:pic>
        <p:nvPicPr>
          <p:cNvPr id="4" name="Picture 3" descr="A person using a tablet&#10;&#10;AI-generated content may be incorrect.">
            <a:extLst>
              <a:ext uri="{FF2B5EF4-FFF2-40B4-BE49-F238E27FC236}">
                <a16:creationId xmlns:a16="http://schemas.microsoft.com/office/drawing/2014/main" id="{6CCD86FD-4CA0-F518-33EB-1FA5109F58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8546" y="1779701"/>
            <a:ext cx="6548243" cy="8008109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F2F04446-2324-F4F7-BCD2-AFAB6BE00D85}"/>
              </a:ext>
            </a:extLst>
          </p:cNvPr>
          <p:cNvSpPr/>
          <p:nvPr userDrawn="1"/>
        </p:nvSpPr>
        <p:spPr>
          <a:xfrm>
            <a:off x="2" y="1573156"/>
            <a:ext cx="3762101" cy="5019032"/>
          </a:xfrm>
          <a:custGeom>
            <a:avLst/>
            <a:gdLst>
              <a:gd name="connsiteX0" fmla="*/ 0 w 4606724"/>
              <a:gd name="connsiteY0" fmla="*/ 0 h 4514127"/>
              <a:gd name="connsiteX1" fmla="*/ 0 w 4606724"/>
              <a:gd name="connsiteY1" fmla="*/ 4039565 h 4514127"/>
              <a:gd name="connsiteX2" fmla="*/ 4606724 w 4606724"/>
              <a:gd name="connsiteY2" fmla="*/ 4514127 h 4514127"/>
              <a:gd name="connsiteX3" fmla="*/ 4606724 w 4606724"/>
              <a:gd name="connsiteY3" fmla="*/ 0 h 4514127"/>
              <a:gd name="connsiteX4" fmla="*/ 0 w 4606724"/>
              <a:gd name="connsiteY4" fmla="*/ 0 h 4514127"/>
              <a:gd name="connsiteX0" fmla="*/ 0 w 4617295"/>
              <a:gd name="connsiteY0" fmla="*/ 0 h 4341776"/>
              <a:gd name="connsiteX1" fmla="*/ 0 w 4617295"/>
              <a:gd name="connsiteY1" fmla="*/ 4039565 h 4341776"/>
              <a:gd name="connsiteX2" fmla="*/ 4617295 w 4617295"/>
              <a:gd name="connsiteY2" fmla="*/ 4341776 h 4341776"/>
              <a:gd name="connsiteX3" fmla="*/ 4606724 w 4617295"/>
              <a:gd name="connsiteY3" fmla="*/ 0 h 4341776"/>
              <a:gd name="connsiteX4" fmla="*/ 0 w 4617295"/>
              <a:gd name="connsiteY4" fmla="*/ 0 h 4341776"/>
              <a:gd name="connsiteX0" fmla="*/ 0 w 4638332"/>
              <a:gd name="connsiteY0" fmla="*/ 0 h 4284463"/>
              <a:gd name="connsiteX1" fmla="*/ 0 w 4638332"/>
              <a:gd name="connsiteY1" fmla="*/ 4039565 h 4284463"/>
              <a:gd name="connsiteX2" fmla="*/ 4638332 w 4638332"/>
              <a:gd name="connsiteY2" fmla="*/ 4284463 h 4284463"/>
              <a:gd name="connsiteX3" fmla="*/ 4606724 w 4638332"/>
              <a:gd name="connsiteY3" fmla="*/ 0 h 4284463"/>
              <a:gd name="connsiteX4" fmla="*/ 0 w 4638332"/>
              <a:gd name="connsiteY4" fmla="*/ 0 h 4284463"/>
              <a:gd name="connsiteX0" fmla="*/ 0 w 4627621"/>
              <a:gd name="connsiteY0" fmla="*/ 0 h 4267269"/>
              <a:gd name="connsiteX1" fmla="*/ 0 w 4627621"/>
              <a:gd name="connsiteY1" fmla="*/ 4039565 h 4267269"/>
              <a:gd name="connsiteX2" fmla="*/ 4627621 w 4627621"/>
              <a:gd name="connsiteY2" fmla="*/ 4267269 h 4267269"/>
              <a:gd name="connsiteX3" fmla="*/ 4606724 w 4627621"/>
              <a:gd name="connsiteY3" fmla="*/ 0 h 4267269"/>
              <a:gd name="connsiteX4" fmla="*/ 0 w 4627621"/>
              <a:gd name="connsiteY4" fmla="*/ 0 h 4267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7621" h="4267269">
                <a:moveTo>
                  <a:pt x="0" y="0"/>
                </a:moveTo>
                <a:lnTo>
                  <a:pt x="0" y="4039565"/>
                </a:lnTo>
                <a:cubicBezTo>
                  <a:pt x="1539098" y="4140302"/>
                  <a:pt x="3088523" y="4166532"/>
                  <a:pt x="4627621" y="4267269"/>
                </a:cubicBezTo>
                <a:cubicBezTo>
                  <a:pt x="4624097" y="2820010"/>
                  <a:pt x="4610248" y="1447259"/>
                  <a:pt x="4606724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BB52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6997C3-65EB-45AA-C439-C8A9CB0891CA}"/>
              </a:ext>
            </a:extLst>
          </p:cNvPr>
          <p:cNvSpPr txBox="1"/>
          <p:nvPr userDrawn="1"/>
        </p:nvSpPr>
        <p:spPr>
          <a:xfrm>
            <a:off x="212784" y="1779702"/>
            <a:ext cx="3454870" cy="4473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6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About Digital Workplace Group</a:t>
            </a:r>
          </a:p>
          <a:p>
            <a:pPr>
              <a:lnSpc>
                <a:spcPts val="1300"/>
              </a:lnSpc>
              <a:spcAft>
                <a:spcPts val="900"/>
              </a:spcAft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 (DWG) is a strategic partner, covering all aspects of the evolving digital workplace industry through membership, benchmarking and consultancy services. </a:t>
            </a:r>
          </a:p>
          <a:p>
            <a:pPr>
              <a:lnSpc>
                <a:spcPts val="1300"/>
              </a:lnSpc>
              <a:spcAft>
                <a:spcPts val="1200"/>
              </a:spcAft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DWG provides expert advice, peer connections, research and insights to guide and support organizations globally on their journey towards digital workplace success. </a:t>
            </a:r>
          </a:p>
          <a:p>
            <a:pPr>
              <a:spcAft>
                <a:spcPts val="500"/>
              </a:spcAft>
            </a:pPr>
            <a:r>
              <a:rPr lang="en-GB" sz="12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London</a:t>
            </a:r>
          </a:p>
          <a:p>
            <a:pPr>
              <a:lnSpc>
                <a:spcPts val="1300"/>
              </a:lnSpc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</a:t>
            </a:r>
          </a:p>
          <a:p>
            <a:pPr>
              <a:lnSpc>
                <a:spcPts val="1300"/>
              </a:lnSpc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167–169 Great Portland Street</a:t>
            </a:r>
          </a:p>
          <a:p>
            <a:pPr>
              <a:lnSpc>
                <a:spcPts val="1300"/>
              </a:lnSpc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London W1W 5PF </a:t>
            </a:r>
          </a:p>
          <a:p>
            <a:pPr>
              <a:lnSpc>
                <a:spcPts val="1300"/>
              </a:lnSpc>
              <a:spcAft>
                <a:spcPts val="800"/>
              </a:spcAft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Tel: +44 (20) 7374 8061 </a:t>
            </a:r>
          </a:p>
          <a:p>
            <a:pPr>
              <a:lnSpc>
                <a:spcPts val="1300"/>
              </a:lnSpc>
              <a:spcAft>
                <a:spcPts val="500"/>
              </a:spcAft>
            </a:pPr>
            <a:r>
              <a:rPr lang="en-GB" sz="12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New York</a:t>
            </a:r>
          </a:p>
          <a:p>
            <a:pPr>
              <a:lnSpc>
                <a:spcPts val="1300"/>
              </a:lnSpc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 </a:t>
            </a:r>
          </a:p>
          <a:p>
            <a:pPr>
              <a:lnSpc>
                <a:spcPts val="1300"/>
              </a:lnSpc>
              <a:spcAft>
                <a:spcPts val="800"/>
              </a:spcAft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200 West 41st Street, Suite 1801</a:t>
            </a:r>
            <a:b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</a:b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New York, NY 10036 </a:t>
            </a:r>
            <a:b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</a:b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Tel: +1 (866) 903 0232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en-GB" sz="110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info@digitalworkplacegroup.com</a:t>
            </a:r>
          </a:p>
          <a:p>
            <a:pPr>
              <a:lnSpc>
                <a:spcPts val="1300"/>
              </a:lnSpc>
              <a:spcAft>
                <a:spcPts val="400"/>
              </a:spcAft>
            </a:pPr>
            <a:r>
              <a:rPr lang="en-GB" sz="11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www.digitalworkplacegroup.com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A18052-2949-0B76-35AF-FF52D0FE02A5}"/>
              </a:ext>
            </a:extLst>
          </p:cNvPr>
          <p:cNvSpPr txBox="1"/>
          <p:nvPr userDrawn="1"/>
        </p:nvSpPr>
        <p:spPr>
          <a:xfrm>
            <a:off x="312062" y="9105152"/>
            <a:ext cx="331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Don't journey alone</a:t>
            </a:r>
          </a:p>
        </p:txBody>
      </p:sp>
    </p:spTree>
    <p:extLst>
      <p:ext uri="{BB962C8B-B14F-4D97-AF65-F5344CB8AC3E}">
        <p14:creationId xmlns:p14="http://schemas.microsoft.com/office/powerpoint/2010/main" val="416068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341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7" r:id="rId3"/>
    <p:sldLayoutId id="2147483766" r:id="rId4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54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798D38-9CFC-C71D-0958-DF917DAAB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053054"/>
              </p:ext>
            </p:extLst>
          </p:nvPr>
        </p:nvGraphicFramePr>
        <p:xfrm>
          <a:off x="650778" y="4053259"/>
          <a:ext cx="5739540" cy="54818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3740">
                  <a:extLst>
                    <a:ext uri="{9D8B030D-6E8A-4147-A177-3AD203B41FA5}">
                      <a16:colId xmlns:a16="http://schemas.microsoft.com/office/drawing/2014/main" val="125307273"/>
                    </a:ext>
                  </a:extLst>
                </a:gridCol>
                <a:gridCol w="3225800">
                  <a:extLst>
                    <a:ext uri="{9D8B030D-6E8A-4147-A177-3AD203B41FA5}">
                      <a16:colId xmlns:a16="http://schemas.microsoft.com/office/drawing/2014/main" val="4044993298"/>
                    </a:ext>
                  </a:extLst>
                </a:gridCol>
              </a:tblGrid>
              <a:tr h="2697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>
                        <a:solidFill>
                          <a:schemeClr val="bg1"/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52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>
                          <a:solidFill>
                            <a:schemeClr val="bg1"/>
                          </a:solidFill>
                          <a:latin typeface="Helvetica" pitchFamily="2" charset="0"/>
                          <a:ea typeface="+mn-ea"/>
                          <a:cs typeface="Arial" panose="020B0604020202020204" pitchFamily="34" charset="0"/>
                        </a:rPr>
                        <a:t>Comments / notes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52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239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How does our AI strategy and roadmap measurably support the organization’s strategic goals, and what workforce outcomes are we targeting?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178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Which 3–5 high-volume or high-friction workforce tasks are our best candidates for AI-driven efficiency gains right now, and why?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69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Where are teams already using AI in day-to-day work, and what evidence do we have that it is improving productivity or quality?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562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How confident is our workforce in using AI-enabled tools, and what training, support and enablement gaps are most limiting adoption?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557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What legal, regulatory and policy requirements govern our workforce use of AI (including data privacy and IP), and how are we ensuring compliance?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397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Do we have clear, communicated guidelines for when AI can be used in workplace decisions, and how do we enforce transparency and human oversight?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179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Who is accountable for AI-driven decisions and outcomes across the workforce (owners, escalation paths, audits) – and how is that accountability operationalized?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latin typeface="Helvetica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503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63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045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WG 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C098C"/>
      </a:accent1>
      <a:accent2>
        <a:srgbClr val="EF4323"/>
      </a:accent2>
      <a:accent3>
        <a:srgbClr val="17A5DE"/>
      </a:accent3>
      <a:accent4>
        <a:srgbClr val="982482"/>
      </a:accent4>
      <a:accent5>
        <a:srgbClr val="DE8115"/>
      </a:accent5>
      <a:accent6>
        <a:srgbClr val="193E90"/>
      </a:accent6>
      <a:hlink>
        <a:srgbClr val="36AFCE"/>
      </a:hlink>
      <a:folHlink>
        <a:srgbClr val="98248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beca9f-a5be-4a3a-bc7b-fc5c47f8e6e7">
      <Terms xmlns="http://schemas.microsoft.com/office/infopath/2007/PartnerControls"/>
    </lcf76f155ced4ddcb4097134ff3c332f>
    <TaxCatchAll xmlns="7070cabc-e9b7-4495-8d0c-6cb625d81d8a" xsi:nil="true"/>
    <SharedWithUsers xmlns="7070cabc-e9b7-4495-8d0c-6cb625d81d8a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20D1724EC7DB488BC0D71BB5AACF19" ma:contentTypeVersion="18" ma:contentTypeDescription="Create a new document." ma:contentTypeScope="" ma:versionID="fa112f3c77cbbbe2d701549eec34520b">
  <xsd:schema xmlns:xsd="http://www.w3.org/2001/XMLSchema" xmlns:xs="http://www.w3.org/2001/XMLSchema" xmlns:p="http://schemas.microsoft.com/office/2006/metadata/properties" xmlns:ns2="73beca9f-a5be-4a3a-bc7b-fc5c47f8e6e7" xmlns:ns3="7070cabc-e9b7-4495-8d0c-6cb625d81d8a" targetNamespace="http://schemas.microsoft.com/office/2006/metadata/properties" ma:root="true" ma:fieldsID="7e7e57bfb9614404bc4061ac8d7c5906" ns2:_="" ns3:_="">
    <xsd:import namespace="73beca9f-a5be-4a3a-bc7b-fc5c47f8e6e7"/>
    <xsd:import namespace="7070cabc-e9b7-4495-8d0c-6cb625d81d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eca9f-a5be-4a3a-bc7b-fc5c47f8e6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1268e64-fc36-4f02-8cac-b7f37873e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70cabc-e9b7-4495-8d0c-6cb625d81d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f60544-760b-49a7-bd8a-82de0927bd16}" ma:internalName="TaxCatchAll" ma:showField="CatchAllData" ma:web="7070cabc-e9b7-4495-8d0c-6cb625d81d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2D52F4-C3BA-4297-9834-5AD4EDCCC5B1}">
  <ds:schemaRefs>
    <ds:schemaRef ds:uri="7070cabc-e9b7-4495-8d0c-6cb625d81d8a"/>
    <ds:schemaRef ds:uri="73beca9f-a5be-4a3a-bc7b-fc5c47f8e6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F499EC-CD12-4CC3-BC12-1602DD6637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900B0F-C665-4C73-A0C9-371F582F71D6}">
  <ds:schemaRefs>
    <ds:schemaRef ds:uri="7070cabc-e9b7-4495-8d0c-6cb625d81d8a"/>
    <ds:schemaRef ds:uri="73beca9f-a5be-4a3a-bc7b-fc5c47f8e6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Lucas</dc:creator>
  <cp:keywords/>
  <dc:description/>
  <cp:revision>2</cp:revision>
  <cp:lastPrinted>2022-01-25T17:30:02Z</cp:lastPrinted>
  <dcterms:created xsi:type="dcterms:W3CDTF">2021-09-16T08:24:08Z</dcterms:created>
  <dcterms:modified xsi:type="dcterms:W3CDTF">2026-03-18T11:25:41Z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0x0101008F20D1724EC7DB488BC0D71BB5AACF19</vt:lpwstr>
  </property>
  <property fmtid="{D5CDD505-2E9C-101B-9397-08002B2CF9AE}" pid="3" name="MediaServiceImageTags">
    <vt:lpwstr/>
  </property>
  <property fmtid="{D5CDD505-2E9C-101B-9397-08002B2CF9AE}" pid="4" name="Order">
    <vt:r8>58000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